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63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D2E"/>
    <a:srgbClr val="8F2850"/>
    <a:srgbClr val="0057A0"/>
    <a:srgbClr val="00A0DC"/>
    <a:srgbClr val="1430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36" autoAdjust="0"/>
    <p:restoredTop sz="96727" autoAdjust="0"/>
  </p:normalViewPr>
  <p:slideViewPr>
    <p:cSldViewPr>
      <p:cViewPr varScale="1">
        <p:scale>
          <a:sx n="117" d="100"/>
          <a:sy n="117" d="100"/>
        </p:scale>
        <p:origin x="-984" y="-102"/>
      </p:cViewPr>
      <p:guideLst>
        <p:guide orient="horz" pos="2160"/>
        <p:guide pos="3840"/>
        <p:guide pos="45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61" d="100"/>
          <a:sy n="61" d="100"/>
        </p:scale>
        <p:origin x="-1632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12 June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9376" y="5987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12 June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acultyOfChildrensNurseEducation@UHBristol.nhs.uk" TargetMode="External"/><Relationship Id="rId2" Type="http://schemas.openxmlformats.org/officeDocument/2006/relationships/hyperlink" Target="http://www.introtochd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cs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Board – June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Network Team Update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50261AF-D39F-EC42-8AAA-179F004E1E0F}" type="datetime4">
              <a:rPr lang="en-GB" smtClean="0"/>
              <a:pPr/>
              <a:t>12 June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A39906-7B79-4B50-9AE0-44B477DE80A6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Network Website – example slides</a:t>
            </a:r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20688"/>
            <a:ext cx="8064896" cy="54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4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0DF65A-8A68-41CB-AEE3-71E425AD81FE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Network Website – example </a:t>
            </a:r>
            <a:r>
              <a:rPr lang="en-GB" dirty="0" smtClean="0"/>
              <a:t>slides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556" y="620688"/>
            <a:ext cx="7992888" cy="550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AT to update slide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4DBD45-9E29-483B-8829-C60FC61E99BF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Image Sharing &amp; Patient Held Records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8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964" y="2852936"/>
            <a:ext cx="2194700" cy="3096344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NHS England consultation extended to 17 July 2017 due to general election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NHS England visit to UHB Mon 19</a:t>
            </a:r>
            <a:r>
              <a:rPr lang="en-US" baseline="30000" dirty="0" smtClean="0"/>
              <a:t>th</a:t>
            </a:r>
            <a:r>
              <a:rPr lang="en-US" dirty="0" smtClean="0"/>
              <a:t> June. UHW visit has taken place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Leeds are appointing a network manager and exploring lead nurse role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NICOR are ceasing validation visits, which has raised concern in the CRG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CRG update: AT to add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National Context Update</a:t>
            </a:r>
            <a:endParaRPr lang="en-US" dirty="0"/>
          </a:p>
        </p:txBody>
      </p:sp>
      <p:pic>
        <p:nvPicPr>
          <p:cNvPr id="1028" name="Picture 4" descr="https://nicor4.nicor.org.uk/NICORRes.nsf/NICOR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22" y="4678831"/>
            <a:ext cx="2335570" cy="12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We have attended 4 </a:t>
            </a:r>
            <a:r>
              <a:rPr lang="en-GB" dirty="0" smtClean="0">
                <a:solidFill>
                  <a:schemeClr val="tx1"/>
                </a:solidFill>
              </a:rPr>
              <a:t>paediatric and 2 </a:t>
            </a:r>
            <a:r>
              <a:rPr lang="en-GB" dirty="0" smtClean="0"/>
              <a:t>adult clinics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Themes emerging from talking to patients are </a:t>
            </a:r>
          </a:p>
          <a:p>
            <a:pPr marL="800100" lvl="2" indent="-342900" defTabSz="820738" fontAlgn="base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spc="-30" dirty="0" smtClean="0">
                <a:solidFill>
                  <a:srgbClr val="394A59"/>
                </a:solidFill>
              </a:rPr>
              <a:t>Need for access to cardiac, general and charity information</a:t>
            </a:r>
          </a:p>
          <a:p>
            <a:pPr marL="800100" lvl="2" indent="-342900" defTabSz="820738" fontAlgn="base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spc="-30" dirty="0" smtClean="0">
                <a:solidFill>
                  <a:srgbClr val="394A59"/>
                </a:solidFill>
              </a:rPr>
              <a:t>Split of need between surgical and non-surgical patients</a:t>
            </a:r>
          </a:p>
          <a:p>
            <a:pPr marL="800100" lvl="2" indent="-342900" defTabSz="820738" fontAlgn="base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800" spc="-30" dirty="0" smtClean="0">
                <a:solidFill>
                  <a:srgbClr val="394A59"/>
                </a:solidFill>
              </a:rPr>
              <a:t>Who </a:t>
            </a:r>
            <a:r>
              <a:rPr lang="en-GB" sz="1800" spc="-30" smtClean="0">
                <a:solidFill>
                  <a:srgbClr val="394A59"/>
                </a:solidFill>
              </a:rPr>
              <a:t>to contact?</a:t>
            </a:r>
            <a:endParaRPr lang="en-GB" sz="1800" spc="-30" dirty="0">
              <a:solidFill>
                <a:srgbClr val="394A59"/>
              </a:solidFill>
            </a:endParaRPr>
          </a:p>
          <a:p>
            <a:pPr>
              <a:lnSpc>
                <a:spcPct val="150000"/>
              </a:lnSpc>
            </a:pPr>
            <a:r>
              <a:rPr lang="en-GB" u="sng" dirty="0" smtClean="0"/>
              <a:t>The role of the patient reps – maximising their input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Exploring JDs / roles in other services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Involvement in PPI events and contributing to newsletters and website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Advising with patient held record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Supporting service developments through virtual reference group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0287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D230EE-0A62-4FD3-9981-C881192BF62D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Patient engagement – themes and next steps</a:t>
            </a:r>
            <a:endParaRPr lang="en-GB" dirty="0"/>
          </a:p>
        </p:txBody>
      </p:sp>
      <p:pic>
        <p:nvPicPr>
          <p:cNvPr id="3074" name="Picture 2" descr="Image result for patient engag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700808"/>
            <a:ext cx="3671473" cy="24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42479" y="752916"/>
            <a:ext cx="8965890" cy="30361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Management structure around review to close in June 2017 (12-months after publication)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majority of recommendations have been completed and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useful visit to Guy’s &amp; St Thomas’ took place for peer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small number of network specific actions remain ongoing and will sit with the Network Board for assurance of completion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 interim report on progress has been published, with a final report due after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3CFC-4999-4309-9A95-78741F16D8CE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Bristol Independent Review </a:t>
            </a:r>
            <a:endParaRPr lang="en-GB" dirty="0"/>
          </a:p>
        </p:txBody>
      </p:sp>
      <p:pic>
        <p:nvPicPr>
          <p:cNvPr id="1025" name="Picture 1" descr="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587232"/>
            <a:ext cx="7344816" cy="239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2420888"/>
            <a:ext cx="2638407" cy="3600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CE8677-7BE9-40C5-B928-41AE29E2DDFF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/>
              <a:t>Education &amp; Training – Upcoming Dates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10583"/>
              </p:ext>
            </p:extLst>
          </p:nvPr>
        </p:nvGraphicFramePr>
        <p:xfrm>
          <a:off x="3143672" y="620688"/>
          <a:ext cx="4536504" cy="5526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7493"/>
                <a:gridCol w="1959011"/>
              </a:tblGrid>
              <a:tr h="25096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effectLst/>
                        </a:rPr>
                        <a:t>Children’s Nurses</a:t>
                      </a:r>
                      <a:endParaRPr lang="en-GB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</a:rPr>
                        <a:t>Adult  Nurses</a:t>
                      </a:r>
                      <a:endParaRPr lang="en-GB" sz="7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</a:rPr>
                        <a:t> </a:t>
                      </a:r>
                      <a:endParaRPr lang="en-GB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93222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15</a:t>
                      </a:r>
                      <a:r>
                        <a:rPr lang="en-GB" sz="900" kern="1200" baseline="30000" dirty="0">
                          <a:effectLst/>
                        </a:rPr>
                        <a:t>th</a:t>
                      </a:r>
                      <a:r>
                        <a:rPr lang="en-GB" sz="900" kern="1200" dirty="0">
                          <a:effectLst/>
                        </a:rPr>
                        <a:t> Introduction to Congenital Heart Disease  3</a:t>
                      </a:r>
                      <a:r>
                        <a:rPr lang="en-GB" sz="900" kern="1200" baseline="30000" dirty="0">
                          <a:effectLst/>
                        </a:rPr>
                        <a:t>rd</a:t>
                      </a:r>
                      <a:r>
                        <a:rPr lang="en-GB" sz="900" kern="1200" dirty="0">
                          <a:effectLst/>
                        </a:rPr>
                        <a:t>-7</a:t>
                      </a:r>
                      <a:r>
                        <a:rPr lang="en-GB" sz="900" kern="1200" baseline="30000" dirty="0">
                          <a:effectLst/>
                        </a:rPr>
                        <a:t>th</a:t>
                      </a:r>
                      <a:r>
                        <a:rPr lang="en-GB" sz="900" kern="1200" dirty="0">
                          <a:effectLst/>
                        </a:rPr>
                        <a:t> July  G.O.S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kern="1200" dirty="0">
                          <a:effectLst/>
                          <a:hlinkClick r:id="rId2"/>
                        </a:rPr>
                        <a:t>www.introtochd.co.uk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15</a:t>
                      </a:r>
                      <a:r>
                        <a:rPr lang="en-GB" sz="900" kern="1200" baseline="30000">
                          <a:effectLst/>
                        </a:rPr>
                        <a:t>th</a:t>
                      </a:r>
                      <a:r>
                        <a:rPr lang="en-GB" sz="900" kern="1200">
                          <a:effectLst/>
                        </a:rPr>
                        <a:t> Introduction to Congenital Heart Disease Including specific ACHD day.  G.O.S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3</a:t>
                      </a:r>
                      <a:r>
                        <a:rPr lang="en-GB" sz="900" kern="1200" baseline="30000">
                          <a:effectLst/>
                        </a:rPr>
                        <a:t>rd</a:t>
                      </a:r>
                      <a:r>
                        <a:rPr lang="en-GB" sz="900" kern="1200">
                          <a:effectLst/>
                        </a:rPr>
                        <a:t>-7</a:t>
                      </a:r>
                      <a:r>
                        <a:rPr lang="en-GB" sz="900" kern="1200" baseline="30000">
                          <a:effectLst/>
                        </a:rPr>
                        <a:t>th</a:t>
                      </a:r>
                      <a:r>
                        <a:rPr lang="en-GB" sz="900" kern="1200">
                          <a:effectLst/>
                        </a:rPr>
                        <a:t> July  ACHD day 7</a:t>
                      </a:r>
                      <a:r>
                        <a:rPr lang="en-GB" sz="900" kern="1200" baseline="30000">
                          <a:effectLst/>
                        </a:rPr>
                        <a:t>th</a:t>
                      </a:r>
                      <a:r>
                        <a:rPr lang="en-GB" sz="900" kern="1200">
                          <a:effectLst/>
                        </a:rPr>
                        <a:t> July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kern="1200">
                          <a:effectLst/>
                          <a:hlinkClick r:id="rId2"/>
                        </a:rPr>
                        <a:t>www.introtochd.co.uk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1087598">
                <a:tc>
                  <a:txBody>
                    <a:bodyPr/>
                    <a:lstStyle/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Paediatric Cardiac Study day for ward nurses and Community and ward nurses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UHBristol Education Centre</a:t>
                      </a:r>
                      <a:endParaRPr lang="en-GB" sz="900">
                        <a:effectLst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17/11/2017</a:t>
                      </a:r>
                      <a:endParaRPr lang="en-GB" sz="900">
                        <a:effectLst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marL="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kern="1200">
                          <a:effectLst/>
                          <a:hlinkClick r:id="rId3"/>
                        </a:rPr>
                        <a:t>FacultyOfChildrensNurseEducation@UHBristol.nhs.uk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Adult Congenital Heart Disease Study Day 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UHBristol Education Centre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17/9/2017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62148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5th Annual CCNA Conference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21 June 2017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Booking  email j.fleet@worc.ac.uk; 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Regional training days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93222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British Congenital Cardiac Association, conference November 2017 London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kern="1200">
                          <a:effectLst/>
                          <a:hlinkClick r:id="rId4"/>
                        </a:rPr>
                        <a:t>www.bcs.org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British Congenital Cardiac Association, conference November 2017 London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u="sng" kern="1200">
                          <a:effectLst/>
                          <a:hlinkClick r:id="rId4"/>
                        </a:rPr>
                        <a:t>www.bcs.org</a:t>
                      </a:r>
                      <a:endParaRPr lang="en-GB" sz="9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101947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RCN competencies for Band 5 and 6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Children and young people’s cardiac nursing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www.rcn.org.uk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RCN competencies for Band 5 and 6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Adult Congenital heart disease </a:t>
                      </a:r>
                      <a:r>
                        <a:rPr lang="en-GB" sz="900" kern="1200" dirty="0" smtClean="0">
                          <a:effectLst/>
                        </a:rPr>
                        <a:t>nursing</a:t>
                      </a: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www.rcn.org.uk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  <a:tr h="628635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Shadowing in Level 1 centre, wards, JCC,</a:t>
                      </a:r>
                      <a:endParaRPr lang="en-GB" sz="9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OPD  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57810" indent="-29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Shadowing in Level 1 centre, wards, JCC, </a:t>
                      </a:r>
                      <a:r>
                        <a:rPr lang="en-GB" sz="900" kern="1200" dirty="0" smtClean="0">
                          <a:effectLst/>
                        </a:rPr>
                        <a:t>OPD</a:t>
                      </a: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97" marR="42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2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3352" y="0"/>
            <a:ext cx="9538212" cy="476672"/>
          </a:xfrm>
        </p:spPr>
        <p:txBody>
          <a:bodyPr>
            <a:noAutofit/>
          </a:bodyPr>
          <a:lstStyle/>
          <a:p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800" dirty="0" smtClean="0"/>
              <a:t>Education </a:t>
            </a:r>
            <a:r>
              <a:rPr lang="en-GB" sz="2800" dirty="0"/>
              <a:t>&amp; Training – Upcoming </a:t>
            </a:r>
            <a:r>
              <a:rPr lang="en-GB" sz="2800" dirty="0" smtClean="0"/>
              <a:t>Dates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Adult</a:t>
            </a:r>
            <a:endParaRPr lang="en-GB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Children</a:t>
            </a:r>
            <a:endParaRPr lang="en-GB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0699871-CEE3-47D5-AD37-1EBCD1A31521}" type="datetime1">
              <a:rPr lang="en-US" smtClean="0"/>
              <a:t>6/12/2017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1124744"/>
            <a:ext cx="372882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120687"/>
            <a:ext cx="3600400" cy="48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7368" y="692696"/>
            <a:ext cx="11303868" cy="5108722"/>
          </a:xfrm>
        </p:spPr>
        <p:txBody>
          <a:bodyPr/>
          <a:lstStyle/>
          <a:p>
            <a:r>
              <a:rPr lang="en-GB" u="sng" dirty="0"/>
              <a:t>Risks and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1 incident reported related to sudden unexpected death following SVT – local investigation under way learning to be shared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Reminder to share any risks / incidents and to link any governance leads into network team</a:t>
            </a:r>
          </a:p>
          <a:p>
            <a:r>
              <a:rPr lang="en-GB" u="sng" dirty="0" smtClean="0"/>
              <a:t>Audit: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No formal audit programme (to be established in 17/18)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 Carey in Torbay adult auditing adherence to FU protocols. Will share any benefits (e.g. reduced FU rates / efficiencies)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UHB and UHW are auditing compliance with one of the palliative care standards and will share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Any other audits proposed that could be shared?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2EFF76-3D72-4553-AEA3-D53379361644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Governance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Sent to all board members (40), including those who have not attended - 14 responses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Overall themes: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Boards have been useful and content seems about right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Useful to add fetal and </a:t>
            </a:r>
            <a:r>
              <a:rPr lang="en-GB" sz="1900" spc="-30" dirty="0" smtClean="0">
                <a:solidFill>
                  <a:srgbClr val="394A59"/>
                </a:solidFill>
              </a:rPr>
              <a:t>psychology – </a:t>
            </a:r>
            <a:r>
              <a:rPr lang="en-GB" sz="1900" i="1" spc="-30" dirty="0" smtClean="0">
                <a:solidFill>
                  <a:srgbClr val="394A59"/>
                </a:solidFill>
              </a:rPr>
              <a:t>Helen Liversedge invited to Sep Board. Psych on agenda </a:t>
            </a:r>
            <a:endParaRPr lang="en-GB" sz="1900" spc="-30" dirty="0">
              <a:solidFill>
                <a:srgbClr val="394A59"/>
              </a:solidFill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Perhaps more L2/L3 input as still a little Bristol focused (e.g. good examples and particular areas of challenge</a:t>
            </a:r>
            <a:r>
              <a:rPr lang="en-GB" sz="1900" spc="-30" dirty="0" smtClean="0">
                <a:solidFill>
                  <a:srgbClr val="394A59"/>
                </a:solidFill>
              </a:rPr>
              <a:t>) – </a:t>
            </a:r>
            <a:r>
              <a:rPr lang="en-GB" sz="1900" i="1" spc="-30" dirty="0" smtClean="0">
                <a:solidFill>
                  <a:srgbClr val="394A59"/>
                </a:solidFill>
              </a:rPr>
              <a:t>L2/3 best practice input to be added to Sep Board (e.g. Torbay adult review of protocols)</a:t>
            </a:r>
            <a:endParaRPr lang="en-GB" sz="1900" spc="-30" dirty="0">
              <a:solidFill>
                <a:srgbClr val="394A59"/>
              </a:solidFill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Presence of patients / support groups v valuable for reality check. Could do with a specific patient story / experience each meeting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A mid morning 5-minute break felt to be useful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Question over whether memberships will need to slim down over time, but felt to be about right for now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Workshops have been helpful both for service development and CPD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Suggestions for topics: exercise </a:t>
            </a:r>
            <a:r>
              <a:rPr lang="en-GB" sz="1900" spc="-30" dirty="0" err="1">
                <a:solidFill>
                  <a:srgbClr val="394A59"/>
                </a:solidFill>
              </a:rPr>
              <a:t>prpescriptions</a:t>
            </a:r>
            <a:r>
              <a:rPr lang="en-GB" sz="1900" spc="-30" dirty="0">
                <a:solidFill>
                  <a:srgbClr val="394A59"/>
                </a:solidFill>
              </a:rPr>
              <a:t>, </a:t>
            </a:r>
            <a:r>
              <a:rPr lang="en-GB" sz="1900" spc="-30" dirty="0" err="1">
                <a:solidFill>
                  <a:srgbClr val="394A59"/>
                </a:solidFill>
              </a:rPr>
              <a:t>relaity</a:t>
            </a:r>
            <a:r>
              <a:rPr lang="en-GB" sz="1900" spc="-30" dirty="0">
                <a:solidFill>
                  <a:srgbClr val="394A59"/>
                </a:solidFill>
              </a:rPr>
              <a:t> of attending for </a:t>
            </a:r>
            <a:r>
              <a:rPr lang="en-GB" sz="1900" spc="-30" dirty="0" err="1">
                <a:solidFill>
                  <a:srgbClr val="394A59"/>
                </a:solidFill>
              </a:rPr>
              <a:t>surgeyr</a:t>
            </a:r>
            <a:endParaRPr lang="en-GB" sz="1900" spc="-30" dirty="0">
              <a:solidFill>
                <a:srgbClr val="394A59"/>
              </a:solidFill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Early signs of progress seem good but need to see this in action (?measured) at a local level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Venue was suitable (larger is better), with remote access important, thought it was felt to be a little clunky / hard to interact at the Taunton meeting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900" spc="-30" dirty="0">
                <a:solidFill>
                  <a:srgbClr val="394A59"/>
                </a:solidFill>
              </a:rPr>
              <a:t>Patient reps felt listened to and welcomed (though some acronyms were not understood), but would like more clarity about what we want from them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D7495A-7DBA-4B83-B9D6-380156871703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Feedback on Network Board Meetings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2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B20BD66-DB9F-4E4B-8D45-77BE5E1922CE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Network Website – example slides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93" y="620688"/>
            <a:ext cx="7961815" cy="54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FD7CCD-ABB1-4883-A8CD-AAB6B0035C6C}">
  <ds:schemaRefs>
    <ds:schemaRef ds:uri="720fe38e-5865-4d69-8b24-59d4075a4f4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97bf5a5-137b-4d17-852e-1fb70e6763e5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7162</TotalTime>
  <Words>750</Words>
  <Application>Microsoft Office PowerPoint</Application>
  <PresentationFormat>Custom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Network Board – June 2017</vt:lpstr>
      <vt:lpstr>PowerPoint Presentation</vt:lpstr>
      <vt:lpstr>PowerPoint Presentation</vt:lpstr>
      <vt:lpstr>PowerPoint Presentation</vt:lpstr>
      <vt:lpstr>PowerPoint Presentation</vt:lpstr>
      <vt:lpstr>   Education &amp; Training – Upcoming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Vernon, Sheena</cp:lastModifiedBy>
  <cp:revision>415</cp:revision>
  <cp:lastPrinted>2017-06-07T13:39:30Z</cp:lastPrinted>
  <dcterms:created xsi:type="dcterms:W3CDTF">2015-05-20T13:15:07Z</dcterms:created>
  <dcterms:modified xsi:type="dcterms:W3CDTF">2017-06-12T19:03:24Z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