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9" r:id="rId3"/>
    <p:sldId id="272" r:id="rId4"/>
    <p:sldId id="273" r:id="rId5"/>
    <p:sldId id="274" r:id="rId6"/>
    <p:sldId id="275" r:id="rId7"/>
    <p:sldId id="260" r:id="rId8"/>
    <p:sldId id="261" r:id="rId9"/>
    <p:sldId id="271" r:id="rId10"/>
    <p:sldId id="264" r:id="rId11"/>
    <p:sldId id="269" r:id="rId12"/>
    <p:sldId id="265" r:id="rId13"/>
    <p:sldId id="267" r:id="rId14"/>
    <p:sldId id="266" r:id="rId15"/>
    <p:sldId id="268"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718" autoAdjust="0"/>
  </p:normalViewPr>
  <p:slideViewPr>
    <p:cSldViewPr>
      <p:cViewPr>
        <p:scale>
          <a:sx n="131" d="100"/>
          <a:sy n="131" d="100"/>
        </p:scale>
        <p:origin x="-104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AD3054-2B89-4CF2-8134-643971A554CE}" type="datetimeFigureOut">
              <a:rPr lang="en-GB" smtClean="0"/>
              <a:t>21/12/2016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D56F8B-40F7-4EA3-A3B9-0E7E7CAB3E72}" type="slidenum">
              <a:rPr lang="en-GB" smtClean="0"/>
              <a:t>‹#›</a:t>
            </a:fld>
            <a:endParaRPr lang="en-GB"/>
          </a:p>
        </p:txBody>
      </p:sp>
    </p:spTree>
    <p:extLst>
      <p:ext uri="{BB962C8B-B14F-4D97-AF65-F5344CB8AC3E}">
        <p14:creationId xmlns:p14="http://schemas.microsoft.com/office/powerpoint/2010/main" val="2687649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 ourselves/</a:t>
            </a:r>
            <a:r>
              <a:rPr lang="en-GB" baseline="0" dirty="0" smtClean="0"/>
              <a:t> the team/ roles</a:t>
            </a:r>
            <a:endParaRPr lang="en-GB" dirty="0"/>
          </a:p>
        </p:txBody>
      </p:sp>
      <p:sp>
        <p:nvSpPr>
          <p:cNvPr id="4" name="Slide Number Placeholder 3"/>
          <p:cNvSpPr>
            <a:spLocks noGrp="1"/>
          </p:cNvSpPr>
          <p:nvPr>
            <p:ph type="sldNum" sz="quarter" idx="10"/>
          </p:nvPr>
        </p:nvSpPr>
        <p:spPr/>
        <p:txBody>
          <a:bodyPr/>
          <a:lstStyle/>
          <a:p>
            <a:fld id="{1DD56F8B-40F7-4EA3-A3B9-0E7E7CAB3E72}" type="slidenum">
              <a:rPr lang="en-GB" smtClean="0"/>
              <a:t>1</a:t>
            </a:fld>
            <a:endParaRPr lang="en-GB"/>
          </a:p>
        </p:txBody>
      </p:sp>
    </p:spTree>
    <p:extLst>
      <p:ext uri="{BB962C8B-B14F-4D97-AF65-F5344CB8AC3E}">
        <p14:creationId xmlns:p14="http://schemas.microsoft.com/office/powerpoint/2010/main" val="2529217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Recogising</a:t>
            </a:r>
            <a:r>
              <a:rPr lang="en-US" dirty="0" smtClean="0"/>
              <a:t> the need – at the point of diagnosis </a:t>
            </a:r>
          </a:p>
          <a:p>
            <a:r>
              <a:rPr lang="en-US" dirty="0" smtClean="0"/>
              <a:t>Create space -  for families to talk, time is often sited as a barrier to having these conversations but</a:t>
            </a:r>
            <a:r>
              <a:rPr lang="en-US" baseline="0" dirty="0" smtClean="0"/>
              <a:t> I think if we try not to fill the time talking but focus on listening then families often will talk about these issues and it doesn’t take a lot of time..</a:t>
            </a:r>
          </a:p>
          <a:p>
            <a:endParaRPr lang="en-US" baseline="0" dirty="0" smtClean="0"/>
          </a:p>
          <a:p>
            <a:r>
              <a:rPr lang="en-US" baseline="0" dirty="0" smtClean="0"/>
              <a:t>Planning EOL care is an important part of </a:t>
            </a:r>
            <a:r>
              <a:rPr lang="en-US" baseline="0" dirty="0" err="1" smtClean="0"/>
              <a:t>palliaitve</a:t>
            </a:r>
            <a:r>
              <a:rPr lang="en-US" baseline="0" dirty="0" smtClean="0"/>
              <a:t> care but it isn’t the only part – </a:t>
            </a:r>
            <a:r>
              <a:rPr lang="en-US" baseline="0" dirty="0" err="1" smtClean="0"/>
              <a:t>focussing</a:t>
            </a:r>
            <a:r>
              <a:rPr lang="en-US" baseline="0" dirty="0" smtClean="0"/>
              <a:t> on </a:t>
            </a:r>
            <a:r>
              <a:rPr lang="en-US" baseline="0" dirty="0" err="1" smtClean="0"/>
              <a:t>optimising</a:t>
            </a:r>
            <a:r>
              <a:rPr lang="en-US" baseline="0" dirty="0" smtClean="0"/>
              <a:t> QOL and empowering families to make decisions that enable that to happen can turn what can be a difficult and sad process into one that brings some hope for them – now this might be about </a:t>
            </a:r>
            <a:r>
              <a:rPr lang="en-US" baseline="0" dirty="0" err="1" smtClean="0"/>
              <a:t>religning</a:t>
            </a:r>
            <a:r>
              <a:rPr lang="en-US" baseline="0" dirty="0" smtClean="0"/>
              <a:t> hope – hoping for something different, being out of hospital, being pain free, being outside but it isn’t about destroying hope</a:t>
            </a:r>
          </a:p>
          <a:p>
            <a:r>
              <a:rPr lang="en-US" dirty="0" smtClean="0"/>
              <a:t>We do have a </a:t>
            </a:r>
            <a:r>
              <a:rPr lang="en-US" dirty="0" err="1" smtClean="0"/>
              <a:t>reponsibility</a:t>
            </a:r>
            <a:r>
              <a:rPr lang="en-US" dirty="0" smtClean="0"/>
              <a:t> to be realistic about choices</a:t>
            </a:r>
            <a:r>
              <a:rPr lang="en-US" baseline="0" dirty="0" smtClean="0"/>
              <a:t> offered though – we mustn’t overpromise and have a duty to do the </a:t>
            </a:r>
            <a:r>
              <a:rPr lang="en-US" baseline="0" dirty="0" err="1" smtClean="0"/>
              <a:t>informaiton</a:t>
            </a:r>
            <a:r>
              <a:rPr lang="en-US" baseline="0" dirty="0" smtClean="0"/>
              <a:t> gathering first about what might be possible (</a:t>
            </a:r>
            <a:r>
              <a:rPr lang="en-US" baseline="0" dirty="0" err="1" smtClean="0"/>
              <a:t>eg</a:t>
            </a:r>
            <a:r>
              <a:rPr lang="en-US" baseline="0" dirty="0" smtClean="0"/>
              <a:t> </a:t>
            </a:r>
            <a:r>
              <a:rPr lang="en-US" baseline="0" dirty="0" err="1" smtClean="0"/>
              <a:t>palliativie</a:t>
            </a:r>
            <a:r>
              <a:rPr lang="en-US" baseline="0" dirty="0" smtClean="0"/>
              <a:t> care at home) before offering it to families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Communication – must be honest, timely, there must be consistent messages between team members.  The</a:t>
            </a:r>
            <a:r>
              <a:rPr lang="en-US" baseline="0" dirty="0" smtClean="0"/>
              <a:t> conversations might take place with a core group of professionals but the plans need to be documented and shared with the wider team</a:t>
            </a:r>
            <a:endParaRPr lang="en-US" dirty="0" smtClean="0"/>
          </a:p>
          <a:p>
            <a:endParaRPr lang="en-US" dirty="0"/>
          </a:p>
        </p:txBody>
      </p:sp>
      <p:sp>
        <p:nvSpPr>
          <p:cNvPr id="4" name="Slide Number Placeholder 3"/>
          <p:cNvSpPr>
            <a:spLocks noGrp="1"/>
          </p:cNvSpPr>
          <p:nvPr>
            <p:ph type="sldNum" sz="quarter" idx="10"/>
          </p:nvPr>
        </p:nvSpPr>
        <p:spPr/>
        <p:txBody>
          <a:bodyPr/>
          <a:lstStyle/>
          <a:p>
            <a:fld id="{1DD56F8B-40F7-4EA3-A3B9-0E7E7CAB3E72}" type="slidenum">
              <a:rPr lang="en-GB" smtClean="0"/>
              <a:t>14</a:t>
            </a:fld>
            <a:endParaRPr lang="en-GB"/>
          </a:p>
        </p:txBody>
      </p:sp>
    </p:spTree>
    <p:extLst>
      <p:ext uri="{BB962C8B-B14F-4D97-AF65-F5344CB8AC3E}">
        <p14:creationId xmlns:p14="http://schemas.microsoft.com/office/powerpoint/2010/main" val="1268733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EBD939-E162-44DB-BE62-F3B64AED93E3}" type="slidenum">
              <a:rPr lang="en-GB" smtClean="0"/>
              <a:pPr/>
              <a:t>15</a:t>
            </a:fld>
            <a:endParaRPr lang="en-GB"/>
          </a:p>
        </p:txBody>
      </p:sp>
    </p:spTree>
    <p:extLst>
      <p:ext uri="{BB962C8B-B14F-4D97-AF65-F5344CB8AC3E}">
        <p14:creationId xmlns:p14="http://schemas.microsoft.com/office/powerpoint/2010/main" val="520237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D56F8B-40F7-4EA3-A3B9-0E7E7CAB3E72}" type="slidenum">
              <a:rPr lang="en-GB" smtClean="0"/>
              <a:t>16</a:t>
            </a:fld>
            <a:endParaRPr lang="en-GB"/>
          </a:p>
        </p:txBody>
      </p:sp>
    </p:spTree>
    <p:extLst>
      <p:ext uri="{BB962C8B-B14F-4D97-AF65-F5344CB8AC3E}">
        <p14:creationId xmlns:p14="http://schemas.microsoft.com/office/powerpoint/2010/main" val="2109309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r>
              <a:rPr lang="en-US" dirty="0" smtClean="0">
                <a:ea typeface="ＭＳ Ｐゴシック" charset="-128"/>
                <a:cs typeface="ＭＳ Ｐゴシック" charset="-128"/>
              </a:rPr>
              <a:t>Planning</a:t>
            </a:r>
            <a:r>
              <a:rPr lang="en-US" baseline="0" dirty="0" smtClean="0">
                <a:ea typeface="ＭＳ Ｐゴシック" charset="-128"/>
                <a:cs typeface="ＭＳ Ｐゴシック" charset="-128"/>
              </a:rPr>
              <a:t> for EOL care is important but it absolutely should not form the whole of palliative care.  We have a responsibility to ensure that for those children who are life-threatened that we are ensuring that their lives are of as good quality as they can be which means addressing all domains of their and their family’s suffering – physical, spiritual, psychological, social by providing holistic care.</a:t>
            </a:r>
          </a:p>
          <a:p>
            <a:endParaRPr lang="en-US" baseline="0" dirty="0" smtClean="0">
              <a:ea typeface="ＭＳ Ｐゴシック" charset="-128"/>
              <a:cs typeface="ＭＳ Ｐゴシック" charset="-128"/>
            </a:endParaRPr>
          </a:p>
          <a:p>
            <a:endParaRPr lang="en-US" dirty="0" smtClean="0">
              <a:ea typeface="ＭＳ Ｐゴシック" charset="-128"/>
              <a:cs typeface="ＭＳ Ｐゴシック" charset="-128"/>
            </a:endParaRPr>
          </a:p>
        </p:txBody>
      </p:sp>
      <p:sp>
        <p:nvSpPr>
          <p:cNvPr id="21508" name="Slide Number Placeholder 3"/>
          <p:cNvSpPr>
            <a:spLocks noGrp="1"/>
          </p:cNvSpPr>
          <p:nvPr>
            <p:ph type="sldNum" sz="quarter" idx="5"/>
          </p:nvPr>
        </p:nvSpPr>
        <p:spPr bwMode="auto">
          <a:noFill/>
          <a:ln>
            <a:miter lim="800000"/>
            <a:headEnd/>
            <a:tailEnd/>
          </a:ln>
        </p:spPr>
        <p:txBody>
          <a:bodyPr/>
          <a:lstStyle/>
          <a:p>
            <a:fld id="{DCAD4609-23B8-E048-BE91-91C36AF92ABC}" type="slidenum">
              <a:rPr lang="en-US" smtClean="0">
                <a:solidFill>
                  <a:prstClr val="black"/>
                </a:solidFill>
                <a:ea typeface="ＭＳ Ｐゴシック" charset="-128"/>
                <a:cs typeface="ＭＳ Ｐゴシック" charset="-128"/>
              </a:rPr>
              <a:pPr/>
              <a:t>2</a:t>
            </a:fld>
            <a:endParaRPr lang="en-US" smtClean="0">
              <a:solidFill>
                <a:prstClr val="black"/>
              </a:solidFill>
              <a:ea typeface="ＭＳ Ｐゴシック" charset="-128"/>
              <a:cs typeface="ＭＳ Ｐゴシック" charset="-128"/>
            </a:endParaRPr>
          </a:p>
        </p:txBody>
      </p:sp>
    </p:spTree>
    <p:extLst>
      <p:ext uri="{BB962C8B-B14F-4D97-AF65-F5344CB8AC3E}">
        <p14:creationId xmlns:p14="http://schemas.microsoft.com/office/powerpoint/2010/main" val="1945291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itchFamily="34" charset="0"/>
              </a:rPr>
              <a:t>I would hope to see the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r>
              <a:rPr lang="en-GB" dirty="0" smtClean="0">
                <a:ea typeface="ＭＳ Ｐゴシック" pitchFamily="28" charset="-128"/>
                <a:cs typeface="ＭＳ Ｐゴシック" pitchFamily="28" charset="-128"/>
              </a:rPr>
              <a:t>This is the model</a:t>
            </a:r>
            <a:r>
              <a:rPr lang="en-GB" baseline="0" dirty="0" smtClean="0">
                <a:ea typeface="ＭＳ Ｐゴシック" pitchFamily="28" charset="-128"/>
                <a:cs typeface="ＭＳ Ｐゴシック" pitchFamily="28" charset="-128"/>
              </a:rPr>
              <a:t> that has historically and in many cases continues to be followed</a:t>
            </a:r>
            <a:endParaRPr lang="en-GB" dirty="0" smtClean="0">
              <a:ea typeface="ＭＳ Ｐゴシック" pitchFamily="28" charset="-128"/>
              <a:cs typeface="ＭＳ Ｐゴシック" pitchFamily="28" charset="-128"/>
            </a:endParaRPr>
          </a:p>
          <a:p>
            <a:endParaRPr lang="en-GB" dirty="0" smtClean="0">
              <a:ea typeface="ＭＳ Ｐゴシック" pitchFamily="28" charset="-128"/>
              <a:cs typeface="ＭＳ Ｐゴシック" pitchFamily="28" charset="-128"/>
            </a:endParaRPr>
          </a:p>
          <a:p>
            <a:r>
              <a:rPr lang="en-GB" dirty="0" smtClean="0">
                <a:ea typeface="ＭＳ Ｐゴシック" pitchFamily="28" charset="-128"/>
                <a:cs typeface="ＭＳ Ｐゴシック" pitchFamily="28" charset="-128"/>
              </a:rPr>
              <a:t>Once a child has reached the point that they are dying – in the last days, hours of life and a decision has been that to continue life-sustaining treatment is not longer in the interest of that child then that holistic care focussing</a:t>
            </a:r>
            <a:r>
              <a:rPr lang="en-GB" baseline="0" dirty="0" smtClean="0">
                <a:ea typeface="ＭＳ Ｐゴシック" pitchFamily="28" charset="-128"/>
                <a:cs typeface="ＭＳ Ｐゴシック" pitchFamily="28" charset="-128"/>
              </a:rPr>
              <a:t> on that child’s EOL care and starting to understand what is important to that child and family begins, EOL care planning begins and plans for care in bereavement might be made.  In some cases there isn’t enough time for those wishes to be fulfilled (</a:t>
            </a:r>
            <a:r>
              <a:rPr lang="en-GB" baseline="0" dirty="0" err="1" smtClean="0">
                <a:ea typeface="ＭＳ Ｐゴシック" pitchFamily="28" charset="-128"/>
                <a:cs typeface="ＭＳ Ｐゴシック" pitchFamily="28" charset="-128"/>
              </a:rPr>
              <a:t>eg</a:t>
            </a:r>
            <a:r>
              <a:rPr lang="en-GB" baseline="0" dirty="0" smtClean="0">
                <a:ea typeface="ＭＳ Ｐゴシック" pitchFamily="28" charset="-128"/>
                <a:cs typeface="ＭＳ Ｐゴシック" pitchFamily="28" charset="-128"/>
              </a:rPr>
              <a:t> child dies in hospital, in an intensive care environment rather than at home/hospice)</a:t>
            </a:r>
            <a:endParaRPr lang="en-GB" dirty="0" smtClean="0">
              <a:ea typeface="ＭＳ Ｐゴシック" pitchFamily="28" charset="-128"/>
              <a:cs typeface="ＭＳ Ｐゴシック" pitchFamily="28" charset="-128"/>
            </a:endParaRPr>
          </a:p>
          <a:p>
            <a:endParaRPr lang="en-US" dirty="0" smtClean="0">
              <a:ea typeface="ＭＳ Ｐゴシック" pitchFamily="28" charset="-128"/>
              <a:cs typeface="ＭＳ Ｐゴシック" pitchFamily="28" charset="-128"/>
            </a:endParaRPr>
          </a:p>
          <a:p>
            <a:endParaRPr lang="en-US" dirty="0" smtClean="0">
              <a:ea typeface="ＭＳ Ｐゴシック" pitchFamily="28" charset="-128"/>
              <a:cs typeface="ＭＳ Ｐゴシック" pitchFamily="28" charset="-128"/>
            </a:endParaRPr>
          </a:p>
          <a:p>
            <a:r>
              <a:rPr lang="en-US" dirty="0" smtClean="0">
                <a:ea typeface="ＭＳ Ｐゴシック" pitchFamily="28" charset="-128"/>
                <a:cs typeface="ＭＳ Ｐゴシック" pitchFamily="28" charset="-128"/>
              </a:rPr>
              <a:t>In this situation there is potential for this line to move further and further this way in the pursuit , potentially unrealistic pursuit, of a cure and thus creating a barrier to the benefits of palliative care</a:t>
            </a:r>
          </a:p>
        </p:txBody>
      </p:sp>
      <p:sp>
        <p:nvSpPr>
          <p:cNvPr id="28676" name="Slide Number Placeholder 3"/>
          <p:cNvSpPr>
            <a:spLocks noGrp="1"/>
          </p:cNvSpPr>
          <p:nvPr>
            <p:ph type="sldNum" sz="quarter" idx="5"/>
          </p:nvPr>
        </p:nvSpPr>
        <p:spPr bwMode="auto">
          <a:noFill/>
          <a:ln>
            <a:miter lim="800000"/>
            <a:headEnd/>
            <a:tailEnd/>
          </a:ln>
        </p:spPr>
        <p:txBody>
          <a:bodyPr/>
          <a:lstStyle/>
          <a:p>
            <a:fld id="{BA84523E-DFC0-6948-A3CB-1915EA3C75BB}" type="slidenum">
              <a:rPr lang="en-US" smtClean="0">
                <a:solidFill>
                  <a:prstClr val="black"/>
                </a:solidFill>
                <a:ea typeface="ＭＳ Ｐゴシック" pitchFamily="28" charset="-128"/>
                <a:cs typeface="ＭＳ Ｐゴシック" pitchFamily="28" charset="-128"/>
              </a:rPr>
              <a:pPr/>
              <a:t>7</a:t>
            </a:fld>
            <a:endParaRPr lang="en-US" smtClean="0">
              <a:solidFill>
                <a:prstClr val="black"/>
              </a:solidFill>
              <a:ea typeface="ＭＳ Ｐゴシック" pitchFamily="28" charset="-128"/>
              <a:cs typeface="ＭＳ Ｐゴシック" pitchFamily="28" charset="-128"/>
            </a:endParaRPr>
          </a:p>
        </p:txBody>
      </p:sp>
    </p:spTree>
    <p:extLst>
      <p:ext uri="{BB962C8B-B14F-4D97-AF65-F5344CB8AC3E}">
        <p14:creationId xmlns:p14="http://schemas.microsoft.com/office/powerpoint/2010/main" val="151612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pPr eaLnBrk="1" hangingPunct="1"/>
            <a:r>
              <a:rPr lang="en-US" dirty="0" smtClean="0">
                <a:ea typeface="ＭＳ Ｐゴシック" pitchFamily="28" charset="-128"/>
                <a:cs typeface="ＭＳ Ｐゴシック" pitchFamily="28" charset="-128"/>
              </a:rPr>
              <a:t>Parallel planning – hoping</a:t>
            </a:r>
            <a:r>
              <a:rPr lang="en-US" baseline="0" dirty="0" smtClean="0">
                <a:ea typeface="ＭＳ Ｐゴシック" pitchFamily="28" charset="-128"/>
                <a:cs typeface="ＭＳ Ｐゴシック" pitchFamily="28" charset="-128"/>
              </a:rPr>
              <a:t> for the best (continuing life sustaining treatments) yet planning for the worst so that we are being honest and enabling families to engage in informed decision making and I think, if done well, this process protects them from looking back and thinking they gave up on their child or could have done more but also allows them to create good memories and have an experience of their child’s death that is good enough…</a:t>
            </a:r>
          </a:p>
          <a:p>
            <a:pPr eaLnBrk="1" hangingPunct="1"/>
            <a:endParaRPr lang="en-US" baseline="0" dirty="0" smtClean="0">
              <a:ea typeface="ＭＳ Ｐゴシック" pitchFamily="28" charset="-128"/>
              <a:cs typeface="ＭＳ Ｐゴシック" pitchFamily="28" charset="-128"/>
            </a:endParaRPr>
          </a:p>
          <a:p>
            <a:pPr eaLnBrk="1" hangingPunct="1"/>
            <a:r>
              <a:rPr lang="en-US" baseline="0" dirty="0" smtClean="0">
                <a:ea typeface="ＭＳ Ｐゴシック" pitchFamily="28" charset="-128"/>
                <a:cs typeface="ＭＳ Ｐゴシック" pitchFamily="28" charset="-128"/>
              </a:rPr>
              <a:t>The focus of parallel planning is not and should not be just about the end of life </a:t>
            </a:r>
          </a:p>
        </p:txBody>
      </p:sp>
      <p:sp>
        <p:nvSpPr>
          <p:cNvPr id="30724" name="Slide Number Placeholder 3"/>
          <p:cNvSpPr>
            <a:spLocks noGrp="1"/>
          </p:cNvSpPr>
          <p:nvPr>
            <p:ph type="sldNum" sz="quarter" idx="5"/>
          </p:nvPr>
        </p:nvSpPr>
        <p:spPr bwMode="auto">
          <a:noFill/>
          <a:ln>
            <a:miter lim="800000"/>
            <a:headEnd/>
            <a:tailEnd/>
          </a:ln>
        </p:spPr>
        <p:txBody>
          <a:bodyPr/>
          <a:lstStyle/>
          <a:p>
            <a:fld id="{0FB9223E-45E8-6C4E-913A-82EF0A4EC187}" type="slidenum">
              <a:rPr lang="en-US" smtClean="0">
                <a:solidFill>
                  <a:prstClr val="black"/>
                </a:solidFill>
                <a:ea typeface="ＭＳ Ｐゴシック" pitchFamily="28" charset="-128"/>
                <a:cs typeface="ＭＳ Ｐゴシック" pitchFamily="28" charset="-128"/>
              </a:rPr>
              <a:pPr/>
              <a:t>8</a:t>
            </a:fld>
            <a:endParaRPr lang="en-US" smtClean="0">
              <a:solidFill>
                <a:prstClr val="black"/>
              </a:solidFill>
              <a:ea typeface="ＭＳ Ｐゴシック" pitchFamily="28" charset="-128"/>
              <a:cs typeface="ＭＳ Ｐゴシック" pitchFamily="28" charset="-128"/>
            </a:endParaRPr>
          </a:p>
        </p:txBody>
      </p:sp>
    </p:spTree>
    <p:extLst>
      <p:ext uri="{BB962C8B-B14F-4D97-AF65-F5344CB8AC3E}">
        <p14:creationId xmlns:p14="http://schemas.microsoft.com/office/powerpoint/2010/main" val="1241581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D56F8B-40F7-4EA3-A3B9-0E7E7CAB3E72}" type="slidenum">
              <a:rPr lang="en-GB" smtClean="0"/>
              <a:t>9</a:t>
            </a:fld>
            <a:endParaRPr lang="en-GB"/>
          </a:p>
        </p:txBody>
      </p:sp>
    </p:spTree>
    <p:extLst>
      <p:ext uri="{BB962C8B-B14F-4D97-AF65-F5344CB8AC3E}">
        <p14:creationId xmlns:p14="http://schemas.microsoft.com/office/powerpoint/2010/main" val="814827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GB" dirty="0" smtClean="0"/>
              <a:t>Parallel planning for life while also planning for deterioration or death allows a child’s full potential to be achieved and primes the mobilisation of services and professionals where necessary. Planning for the future at times of great uncertainty can also be comforting for children and parents.</a:t>
            </a:r>
          </a:p>
          <a:p>
            <a:endParaRPr lang="en-GB" dirty="0" smtClean="0"/>
          </a:p>
          <a:p>
            <a:r>
              <a:rPr lang="en-GB" dirty="0" smtClean="0"/>
              <a:t>May help families to communicate amongst themselves about death/dying – what might have otherwise remained unspoken – may help with the grieving process and improve realistic hope and resilience</a:t>
            </a:r>
          </a:p>
          <a:p>
            <a:endParaRPr lang="en-US" dirty="0"/>
          </a:p>
        </p:txBody>
      </p:sp>
      <p:sp>
        <p:nvSpPr>
          <p:cNvPr id="4" name="Slide Number Placeholder 3"/>
          <p:cNvSpPr>
            <a:spLocks noGrp="1"/>
          </p:cNvSpPr>
          <p:nvPr>
            <p:ph type="sldNum" sz="quarter" idx="10"/>
          </p:nvPr>
        </p:nvSpPr>
        <p:spPr/>
        <p:txBody>
          <a:bodyPr/>
          <a:lstStyle/>
          <a:p>
            <a:fld id="{B1EBD939-E162-44DB-BE62-F3B64AED93E3}" type="slidenum">
              <a:rPr lang="en-GB" smtClean="0"/>
              <a:pPr/>
              <a:t>10</a:t>
            </a:fld>
            <a:endParaRPr lang="en-GB"/>
          </a:p>
        </p:txBody>
      </p:sp>
    </p:spTree>
    <p:extLst>
      <p:ext uri="{BB962C8B-B14F-4D97-AF65-F5344CB8AC3E}">
        <p14:creationId xmlns:p14="http://schemas.microsoft.com/office/powerpoint/2010/main" val="160244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Physicians</a:t>
            </a:r>
            <a:r>
              <a:rPr lang="en-US" baseline="0" dirty="0" smtClean="0"/>
              <a:t> and nurses in the USA surveyed (Boston, in areas where ACP commonly takes place) – intensive care units, oncology teams</a:t>
            </a:r>
          </a:p>
          <a:p>
            <a:endParaRPr lang="en-US" baseline="0" dirty="0" smtClean="0"/>
          </a:p>
        </p:txBody>
      </p:sp>
      <p:sp>
        <p:nvSpPr>
          <p:cNvPr id="4" name="Slide Number Placeholder 3"/>
          <p:cNvSpPr>
            <a:spLocks noGrp="1"/>
          </p:cNvSpPr>
          <p:nvPr>
            <p:ph type="sldNum" sz="quarter" idx="10"/>
          </p:nvPr>
        </p:nvSpPr>
        <p:spPr/>
        <p:txBody>
          <a:bodyPr/>
          <a:lstStyle/>
          <a:p>
            <a:fld id="{B1EBD939-E162-44DB-BE62-F3B64AED93E3}" type="slidenum">
              <a:rPr lang="en-GB" smtClean="0"/>
              <a:pPr/>
              <a:t>11</a:t>
            </a:fld>
            <a:endParaRPr lang="en-GB"/>
          </a:p>
        </p:txBody>
      </p:sp>
    </p:spTree>
    <p:extLst>
      <p:ext uri="{BB962C8B-B14F-4D97-AF65-F5344CB8AC3E}">
        <p14:creationId xmlns:p14="http://schemas.microsoft.com/office/powerpoint/2010/main" val="1765873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can we be more specific in doing this for children with cardiac disease? This</a:t>
            </a:r>
            <a:r>
              <a:rPr lang="en-US" baseline="0" dirty="0" smtClean="0"/>
              <a:t> table comes from a paper written by Rob </a:t>
            </a:r>
            <a:r>
              <a:rPr lang="en-US" baseline="0" dirty="0" err="1" smtClean="0"/>
              <a:t>Tulloh</a:t>
            </a:r>
            <a:r>
              <a:rPr lang="en-US" baseline="0" dirty="0" smtClean="0"/>
              <a:t> and Francis which describes parallel planning for this patient group, In this table they have </a:t>
            </a:r>
            <a:r>
              <a:rPr lang="en-US" baseline="0" dirty="0" err="1" smtClean="0"/>
              <a:t>categorised</a:t>
            </a:r>
            <a:r>
              <a:rPr lang="en-US" baseline="0" dirty="0" smtClean="0"/>
              <a:t> diseases according to their excess mortality due to their cardiac disease.</a:t>
            </a:r>
          </a:p>
          <a:p>
            <a:endParaRPr lang="en-US" baseline="0" dirty="0" smtClean="0"/>
          </a:p>
          <a:p>
            <a:r>
              <a:rPr lang="en-US" baseline="0" dirty="0" smtClean="0"/>
              <a:t>Now, of course this is a guide but what they are hoping to do here is suggest in which patient groups parallel planning should be considered high on the priority list acknowledging that for many patients it will not be appropriate (group 1 and 2) to have such conversations but for some (in groups 3 and 4) we have a responsibility to enable those conversations to take place</a:t>
            </a:r>
            <a:endParaRPr lang="en-US" dirty="0"/>
          </a:p>
        </p:txBody>
      </p:sp>
      <p:sp>
        <p:nvSpPr>
          <p:cNvPr id="4" name="Slide Number Placeholder 3"/>
          <p:cNvSpPr>
            <a:spLocks noGrp="1"/>
          </p:cNvSpPr>
          <p:nvPr>
            <p:ph type="sldNum" sz="quarter" idx="10"/>
          </p:nvPr>
        </p:nvSpPr>
        <p:spPr/>
        <p:txBody>
          <a:bodyPr/>
          <a:lstStyle/>
          <a:p>
            <a:fld id="{1DD56F8B-40F7-4EA3-A3B9-0E7E7CAB3E72}" type="slidenum">
              <a:rPr lang="en-GB" smtClean="0"/>
              <a:t>13</a:t>
            </a:fld>
            <a:endParaRPr lang="en-GB"/>
          </a:p>
        </p:txBody>
      </p:sp>
    </p:spTree>
    <p:extLst>
      <p:ext uri="{BB962C8B-B14F-4D97-AF65-F5344CB8AC3E}">
        <p14:creationId xmlns:p14="http://schemas.microsoft.com/office/powerpoint/2010/main" val="560132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9F1DD4C-0C9D-4EB5-9133-93B455BEFEB7}" type="datetimeFigureOut">
              <a:rPr lang="en-GB" smtClean="0"/>
              <a:t>21/12/2016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B7FBE9-BCC0-4E11-9029-3D849EBBE085}" type="slidenum">
              <a:rPr lang="en-GB" smtClean="0"/>
              <a:t>‹#›</a:t>
            </a:fld>
            <a:endParaRPr lang="en-GB"/>
          </a:p>
        </p:txBody>
      </p:sp>
    </p:spTree>
    <p:extLst>
      <p:ext uri="{BB962C8B-B14F-4D97-AF65-F5344CB8AC3E}">
        <p14:creationId xmlns:p14="http://schemas.microsoft.com/office/powerpoint/2010/main" val="705850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F1DD4C-0C9D-4EB5-9133-93B455BEFEB7}" type="datetimeFigureOut">
              <a:rPr lang="en-GB" smtClean="0"/>
              <a:t>21/12/2016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B7FBE9-BCC0-4E11-9029-3D849EBBE085}" type="slidenum">
              <a:rPr lang="en-GB" smtClean="0"/>
              <a:t>‹#›</a:t>
            </a:fld>
            <a:endParaRPr lang="en-GB"/>
          </a:p>
        </p:txBody>
      </p:sp>
    </p:spTree>
    <p:extLst>
      <p:ext uri="{BB962C8B-B14F-4D97-AF65-F5344CB8AC3E}">
        <p14:creationId xmlns:p14="http://schemas.microsoft.com/office/powerpoint/2010/main" val="3372901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F1DD4C-0C9D-4EB5-9133-93B455BEFEB7}" type="datetimeFigureOut">
              <a:rPr lang="en-GB" smtClean="0"/>
              <a:t>21/12/2016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B7FBE9-BCC0-4E11-9029-3D849EBBE085}" type="slidenum">
              <a:rPr lang="en-GB" smtClean="0"/>
              <a:t>‹#›</a:t>
            </a:fld>
            <a:endParaRPr lang="en-GB"/>
          </a:p>
        </p:txBody>
      </p:sp>
    </p:spTree>
    <p:extLst>
      <p:ext uri="{BB962C8B-B14F-4D97-AF65-F5344CB8AC3E}">
        <p14:creationId xmlns:p14="http://schemas.microsoft.com/office/powerpoint/2010/main" val="3664162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371600"/>
            <a:ext cx="4038600" cy="4837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1371600"/>
            <a:ext cx="4038600" cy="4837113"/>
          </a:xfrm>
        </p:spPr>
        <p:txBody>
          <a:bodyPr/>
          <a:lstStyle/>
          <a:p>
            <a:pPr lvl="0"/>
            <a:endParaRPr lang="en-GB" noProof="0" smtClean="0"/>
          </a:p>
        </p:txBody>
      </p:sp>
      <p:sp>
        <p:nvSpPr>
          <p:cNvPr id="5" name="Rectangle 6"/>
          <p:cNvSpPr>
            <a:spLocks noGrp="1" noChangeArrowheads="1"/>
          </p:cNvSpPr>
          <p:nvPr>
            <p:ph type="sldNum" sz="quarter" idx="10"/>
          </p:nvPr>
        </p:nvSpPr>
        <p:spPr>
          <a:ln/>
        </p:spPr>
        <p:txBody>
          <a:bodyPr/>
          <a:lstStyle>
            <a:lvl1pPr>
              <a:defRPr/>
            </a:lvl1pPr>
          </a:lstStyle>
          <a:p>
            <a:pPr>
              <a:defRPr/>
            </a:pPr>
            <a:fld id="{3106398B-3213-47AC-B2C0-E97EAAADA6F4}" type="slidenum">
              <a:rPr lang="en-US"/>
              <a:pPr>
                <a:defRPr/>
              </a:pPr>
              <a:t>‹#›</a:t>
            </a:fld>
            <a:endParaRPr lang="en-US"/>
          </a:p>
        </p:txBody>
      </p:sp>
    </p:spTree>
    <p:extLst>
      <p:ext uri="{BB962C8B-B14F-4D97-AF65-F5344CB8AC3E}">
        <p14:creationId xmlns:p14="http://schemas.microsoft.com/office/powerpoint/2010/main" val="182981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F1DD4C-0C9D-4EB5-9133-93B455BEFEB7}" type="datetimeFigureOut">
              <a:rPr lang="en-GB" smtClean="0"/>
              <a:t>21/12/2016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B7FBE9-BCC0-4E11-9029-3D849EBBE085}" type="slidenum">
              <a:rPr lang="en-GB" smtClean="0"/>
              <a:t>‹#›</a:t>
            </a:fld>
            <a:endParaRPr lang="en-GB"/>
          </a:p>
        </p:txBody>
      </p:sp>
    </p:spTree>
    <p:extLst>
      <p:ext uri="{BB962C8B-B14F-4D97-AF65-F5344CB8AC3E}">
        <p14:creationId xmlns:p14="http://schemas.microsoft.com/office/powerpoint/2010/main" val="357593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F1DD4C-0C9D-4EB5-9133-93B455BEFEB7}" type="datetimeFigureOut">
              <a:rPr lang="en-GB" smtClean="0"/>
              <a:t>21/12/2016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B7FBE9-BCC0-4E11-9029-3D849EBBE085}" type="slidenum">
              <a:rPr lang="en-GB" smtClean="0"/>
              <a:t>‹#›</a:t>
            </a:fld>
            <a:endParaRPr lang="en-GB"/>
          </a:p>
        </p:txBody>
      </p:sp>
    </p:spTree>
    <p:extLst>
      <p:ext uri="{BB962C8B-B14F-4D97-AF65-F5344CB8AC3E}">
        <p14:creationId xmlns:p14="http://schemas.microsoft.com/office/powerpoint/2010/main" val="39511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9F1DD4C-0C9D-4EB5-9133-93B455BEFEB7}" type="datetimeFigureOut">
              <a:rPr lang="en-GB" smtClean="0"/>
              <a:t>21/12/2016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B7FBE9-BCC0-4E11-9029-3D849EBBE085}" type="slidenum">
              <a:rPr lang="en-GB" smtClean="0"/>
              <a:t>‹#›</a:t>
            </a:fld>
            <a:endParaRPr lang="en-GB"/>
          </a:p>
        </p:txBody>
      </p:sp>
    </p:spTree>
    <p:extLst>
      <p:ext uri="{BB962C8B-B14F-4D97-AF65-F5344CB8AC3E}">
        <p14:creationId xmlns:p14="http://schemas.microsoft.com/office/powerpoint/2010/main" val="1246308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9F1DD4C-0C9D-4EB5-9133-93B455BEFEB7}" type="datetimeFigureOut">
              <a:rPr lang="en-GB" smtClean="0"/>
              <a:t>21/12/2016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B7FBE9-BCC0-4E11-9029-3D849EBBE085}" type="slidenum">
              <a:rPr lang="en-GB" smtClean="0"/>
              <a:t>‹#›</a:t>
            </a:fld>
            <a:endParaRPr lang="en-GB"/>
          </a:p>
        </p:txBody>
      </p:sp>
    </p:spTree>
    <p:extLst>
      <p:ext uri="{BB962C8B-B14F-4D97-AF65-F5344CB8AC3E}">
        <p14:creationId xmlns:p14="http://schemas.microsoft.com/office/powerpoint/2010/main" val="392376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9F1DD4C-0C9D-4EB5-9133-93B455BEFEB7}" type="datetimeFigureOut">
              <a:rPr lang="en-GB" smtClean="0"/>
              <a:t>21/12/2016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B7FBE9-BCC0-4E11-9029-3D849EBBE085}" type="slidenum">
              <a:rPr lang="en-GB" smtClean="0"/>
              <a:t>‹#›</a:t>
            </a:fld>
            <a:endParaRPr lang="en-GB"/>
          </a:p>
        </p:txBody>
      </p:sp>
    </p:spTree>
    <p:extLst>
      <p:ext uri="{BB962C8B-B14F-4D97-AF65-F5344CB8AC3E}">
        <p14:creationId xmlns:p14="http://schemas.microsoft.com/office/powerpoint/2010/main" val="1897014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F1DD4C-0C9D-4EB5-9133-93B455BEFEB7}" type="datetimeFigureOut">
              <a:rPr lang="en-GB" smtClean="0"/>
              <a:t>21/12/2016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B7FBE9-BCC0-4E11-9029-3D849EBBE085}" type="slidenum">
              <a:rPr lang="en-GB" smtClean="0"/>
              <a:t>‹#›</a:t>
            </a:fld>
            <a:endParaRPr lang="en-GB"/>
          </a:p>
        </p:txBody>
      </p:sp>
    </p:spTree>
    <p:extLst>
      <p:ext uri="{BB962C8B-B14F-4D97-AF65-F5344CB8AC3E}">
        <p14:creationId xmlns:p14="http://schemas.microsoft.com/office/powerpoint/2010/main" val="3399690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F1DD4C-0C9D-4EB5-9133-93B455BEFEB7}" type="datetimeFigureOut">
              <a:rPr lang="en-GB" smtClean="0"/>
              <a:t>21/12/2016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B7FBE9-BCC0-4E11-9029-3D849EBBE085}" type="slidenum">
              <a:rPr lang="en-GB" smtClean="0"/>
              <a:t>‹#›</a:t>
            </a:fld>
            <a:endParaRPr lang="en-GB"/>
          </a:p>
        </p:txBody>
      </p:sp>
    </p:spTree>
    <p:extLst>
      <p:ext uri="{BB962C8B-B14F-4D97-AF65-F5344CB8AC3E}">
        <p14:creationId xmlns:p14="http://schemas.microsoft.com/office/powerpoint/2010/main" val="104287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F1DD4C-0C9D-4EB5-9133-93B455BEFEB7}" type="datetimeFigureOut">
              <a:rPr lang="en-GB" smtClean="0"/>
              <a:t>21/12/2016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B7FBE9-BCC0-4E11-9029-3D849EBBE085}" type="slidenum">
              <a:rPr lang="en-GB" smtClean="0"/>
              <a:t>‹#›</a:t>
            </a:fld>
            <a:endParaRPr lang="en-GB"/>
          </a:p>
        </p:txBody>
      </p:sp>
    </p:spTree>
    <p:extLst>
      <p:ext uri="{BB962C8B-B14F-4D97-AF65-F5344CB8AC3E}">
        <p14:creationId xmlns:p14="http://schemas.microsoft.com/office/powerpoint/2010/main" val="4145979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1DD4C-0C9D-4EB5-9133-93B455BEFEB7}" type="datetimeFigureOut">
              <a:rPr lang="en-GB" smtClean="0"/>
              <a:t>21/12/2016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7FBE9-BCC0-4E11-9029-3D849EBBE085}" type="slidenum">
              <a:rPr lang="en-GB" smtClean="0"/>
              <a:t>‹#›</a:t>
            </a:fld>
            <a:endParaRPr lang="en-GB"/>
          </a:p>
        </p:txBody>
      </p:sp>
    </p:spTree>
    <p:extLst>
      <p:ext uri="{BB962C8B-B14F-4D97-AF65-F5344CB8AC3E}">
        <p14:creationId xmlns:p14="http://schemas.microsoft.com/office/powerpoint/2010/main" val="1498217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Palliative Care / Parallel planning</a:t>
            </a:r>
            <a:endParaRPr lang="en-GB" dirty="0"/>
          </a:p>
        </p:txBody>
      </p:sp>
      <p:sp>
        <p:nvSpPr>
          <p:cNvPr id="3" name="Subtitle 2"/>
          <p:cNvSpPr>
            <a:spLocks noGrp="1"/>
          </p:cNvSpPr>
          <p:nvPr>
            <p:ph type="subTitle" idx="1"/>
          </p:nvPr>
        </p:nvSpPr>
        <p:spPr/>
        <p:txBody>
          <a:bodyPr>
            <a:normAutofit fontScale="92500" lnSpcReduction="10000"/>
          </a:bodyPr>
          <a:lstStyle/>
          <a:p>
            <a:r>
              <a:rPr lang="en-GB" smtClean="0"/>
              <a:t>Francis </a:t>
            </a:r>
            <a:r>
              <a:rPr lang="en-GB" dirty="0" smtClean="0"/>
              <a:t>Edwards</a:t>
            </a:r>
          </a:p>
          <a:p>
            <a:endParaRPr lang="en-GB" dirty="0" smtClean="0"/>
          </a:p>
          <a:p>
            <a:r>
              <a:rPr lang="en-GB" sz="2200" dirty="0" smtClean="0"/>
              <a:t>Paediatric Palliative Care and Bereavement Support Team </a:t>
            </a:r>
          </a:p>
          <a:p>
            <a:r>
              <a:rPr lang="en-GB" sz="2200" dirty="0" smtClean="0"/>
              <a:t>Bristol Royal Hospital for Children</a:t>
            </a:r>
            <a:endParaRPr lang="en-GB" sz="2200" dirty="0"/>
          </a:p>
        </p:txBody>
      </p:sp>
    </p:spTree>
    <p:extLst>
      <p:ext uri="{BB962C8B-B14F-4D97-AF65-F5344CB8AC3E}">
        <p14:creationId xmlns:p14="http://schemas.microsoft.com/office/powerpoint/2010/main" val="3824749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parallel plan?</a:t>
            </a:r>
            <a:endParaRPr lang="en-GB" dirty="0"/>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r>
              <a:rPr lang="en-GB" dirty="0" smtClean="0"/>
              <a:t>Parents of critically ill children believe it important to have honest and direct communication with healthcare providers</a:t>
            </a:r>
          </a:p>
          <a:p>
            <a:endParaRPr lang="en-GB" dirty="0" smtClean="0"/>
          </a:p>
          <a:p>
            <a:r>
              <a:rPr lang="en-GB" dirty="0" smtClean="0"/>
              <a:t>Opportunity to make decisions with familiar professionals in a timely way</a:t>
            </a:r>
          </a:p>
          <a:p>
            <a:endParaRPr lang="en-GB" dirty="0" smtClean="0"/>
          </a:p>
          <a:p>
            <a:r>
              <a:rPr lang="en-GB" dirty="0" smtClean="0"/>
              <a:t>EOL consistent with patient preferences &amp; better rating of the dying experience (adults)</a:t>
            </a:r>
          </a:p>
          <a:p>
            <a:endParaRPr lang="en-GB" dirty="0" smtClean="0"/>
          </a:p>
          <a:p>
            <a:r>
              <a:rPr lang="en-GB" dirty="0" smtClean="0"/>
              <a:t>Opportunity for statement of wishes about place of care &amp; death</a:t>
            </a:r>
          </a:p>
          <a:p>
            <a:endParaRPr lang="en-GB" dirty="0" smtClean="0"/>
          </a:p>
          <a:p>
            <a:r>
              <a:rPr lang="en-GB" dirty="0" smtClean="0"/>
              <a:t>May open previously unvisited conversations</a:t>
            </a:r>
          </a:p>
          <a:p>
            <a:pPr>
              <a:buNone/>
            </a:pPr>
            <a:endParaRPr lang="en-GB" dirty="0"/>
          </a:p>
        </p:txBody>
      </p:sp>
    </p:spTree>
    <p:extLst>
      <p:ext uri="{BB962C8B-B14F-4D97-AF65-F5344CB8AC3E}">
        <p14:creationId xmlns:p14="http://schemas.microsoft.com/office/powerpoint/2010/main" val="488853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Barriers to ACP</a:t>
            </a:r>
            <a:endParaRPr lang="en-GB" dirty="0"/>
          </a:p>
        </p:txBody>
      </p:sp>
      <p:sp>
        <p:nvSpPr>
          <p:cNvPr id="3" name="Content Placeholder 2"/>
          <p:cNvSpPr>
            <a:spLocks noGrp="1"/>
          </p:cNvSpPr>
          <p:nvPr>
            <p:ph idx="1"/>
          </p:nvPr>
        </p:nvSpPr>
        <p:spPr/>
        <p:txBody>
          <a:bodyPr>
            <a:normAutofit fontScale="85000" lnSpcReduction="20000"/>
          </a:bodyPr>
          <a:lstStyle/>
          <a:p>
            <a:r>
              <a:rPr lang="en-GB" sz="2800" dirty="0" smtClean="0"/>
              <a:t>Unrealistic parent expectation </a:t>
            </a:r>
          </a:p>
          <a:p>
            <a:endParaRPr lang="en-GB" sz="2800" dirty="0" smtClean="0"/>
          </a:p>
          <a:p>
            <a:r>
              <a:rPr lang="en-GB" sz="2800" dirty="0" smtClean="0"/>
              <a:t>Differences between patient/parent and clinician understanding of prognosis</a:t>
            </a:r>
          </a:p>
          <a:p>
            <a:pPr>
              <a:buNone/>
            </a:pPr>
            <a:r>
              <a:rPr lang="en-GB" sz="2800" dirty="0" smtClean="0"/>
              <a:t> </a:t>
            </a:r>
          </a:p>
          <a:p>
            <a:r>
              <a:rPr lang="en-GB" sz="2800" dirty="0" smtClean="0"/>
              <a:t>Lack of parent readiness </a:t>
            </a:r>
          </a:p>
          <a:p>
            <a:endParaRPr lang="en-GB" sz="2800" dirty="0" smtClean="0"/>
          </a:p>
          <a:p>
            <a:r>
              <a:rPr lang="en-GB" sz="2800" dirty="0" smtClean="0"/>
              <a:t>Clinician not knowing when to address the issue</a:t>
            </a:r>
          </a:p>
          <a:p>
            <a:endParaRPr lang="en-GB" sz="2800" dirty="0" smtClean="0"/>
          </a:p>
          <a:p>
            <a:r>
              <a:rPr lang="en-GB" sz="2800" dirty="0" smtClean="0"/>
              <a:t>Prognostic uncertainty</a:t>
            </a:r>
          </a:p>
          <a:p>
            <a:endParaRPr lang="en-GB" sz="2800" dirty="0" smtClean="0"/>
          </a:p>
          <a:p>
            <a:r>
              <a:rPr lang="en-GB" sz="2800" dirty="0" smtClean="0"/>
              <a:t>Clinician concern about taking away hope</a:t>
            </a:r>
            <a:endParaRPr lang="en-GB" sz="2800" dirty="0"/>
          </a:p>
        </p:txBody>
      </p:sp>
      <p:sp>
        <p:nvSpPr>
          <p:cNvPr id="4" name="Footer Placeholder 3"/>
          <p:cNvSpPr>
            <a:spLocks noGrp="1"/>
          </p:cNvSpPr>
          <p:nvPr>
            <p:ph type="ftr" sz="quarter" idx="11"/>
          </p:nvPr>
        </p:nvSpPr>
        <p:spPr>
          <a:xfrm>
            <a:off x="457200" y="6356350"/>
            <a:ext cx="8229600" cy="365125"/>
          </a:xfrm>
        </p:spPr>
        <p:txBody>
          <a:bodyPr/>
          <a:lstStyle/>
          <a:p>
            <a:r>
              <a:rPr lang="en-US" sz="1100" dirty="0" smtClean="0"/>
              <a:t>Durall et al. Barriers to Conducting Advance Care Discussions for Children with Life-Threatening Conditions. Pediatrics, 129; 4: e975-82</a:t>
            </a:r>
            <a:endParaRPr lang="en-GB" sz="1100" dirty="0"/>
          </a:p>
        </p:txBody>
      </p:sp>
    </p:spTree>
    <p:extLst>
      <p:ext uri="{BB962C8B-B14F-4D97-AF65-F5344CB8AC3E}">
        <p14:creationId xmlns:p14="http://schemas.microsoft.com/office/powerpoint/2010/main" val="232780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a:t>
            </a:r>
            <a:endParaRPr lang="en-GB" dirty="0"/>
          </a:p>
        </p:txBody>
      </p:sp>
      <p:sp>
        <p:nvSpPr>
          <p:cNvPr id="3" name="Content Placeholder 2"/>
          <p:cNvSpPr>
            <a:spLocks noGrp="1"/>
          </p:cNvSpPr>
          <p:nvPr>
            <p:ph idx="1"/>
          </p:nvPr>
        </p:nvSpPr>
        <p:spPr/>
        <p:txBody>
          <a:bodyPr>
            <a:normAutofit fontScale="47500" lnSpcReduction="20000"/>
          </a:bodyPr>
          <a:lstStyle/>
          <a:p>
            <a:pPr marL="0" indent="0">
              <a:buNone/>
            </a:pPr>
            <a:r>
              <a:rPr lang="en-GB" b="1" dirty="0" smtClean="0"/>
              <a:t>Diagnosis </a:t>
            </a:r>
            <a:r>
              <a:rPr lang="en-GB" b="1" dirty="0"/>
              <a:t>or recognition </a:t>
            </a:r>
            <a:r>
              <a:rPr lang="en-GB" b="1" dirty="0" smtClean="0"/>
              <a:t>of life limiting/threatening condition</a:t>
            </a:r>
          </a:p>
          <a:p>
            <a:pPr marL="0" indent="0">
              <a:buNone/>
            </a:pPr>
            <a:endParaRPr lang="en-GB" dirty="0" smtClean="0"/>
          </a:p>
          <a:p>
            <a:pPr marL="0" indent="0">
              <a:buNone/>
            </a:pPr>
            <a:r>
              <a:rPr lang="en-GB" dirty="0" smtClean="0"/>
              <a:t> </a:t>
            </a:r>
            <a:r>
              <a:rPr lang="en-GB" dirty="0"/>
              <a:t>Would you be surprised if this baby / child died as a result of this condition or problem? </a:t>
            </a:r>
            <a:endParaRPr lang="en-GB" dirty="0" smtClean="0"/>
          </a:p>
          <a:p>
            <a:pPr marL="0" indent="0">
              <a:buNone/>
            </a:pPr>
            <a:endParaRPr lang="en-GB" dirty="0"/>
          </a:p>
          <a:p>
            <a:pPr marL="0" indent="0">
              <a:buNone/>
            </a:pPr>
            <a:r>
              <a:rPr lang="en-GB" b="1" dirty="0" smtClean="0"/>
              <a:t>Death before adulthood</a:t>
            </a:r>
          </a:p>
          <a:p>
            <a:pPr marL="0" indent="0">
              <a:buNone/>
            </a:pPr>
            <a:endParaRPr lang="en-GB" dirty="0"/>
          </a:p>
          <a:p>
            <a:pPr marL="0" indent="0">
              <a:buNone/>
            </a:pPr>
            <a:r>
              <a:rPr lang="en-GB" dirty="0" smtClean="0"/>
              <a:t>Would </a:t>
            </a:r>
            <a:r>
              <a:rPr lang="en-GB" dirty="0"/>
              <a:t>you be surprised if this baby/ child died before adulthood (18th birthday)? </a:t>
            </a:r>
            <a:endParaRPr lang="en-GB" dirty="0" smtClean="0"/>
          </a:p>
          <a:p>
            <a:pPr marL="0" indent="0">
              <a:buNone/>
            </a:pPr>
            <a:endParaRPr lang="en-GB" b="1" dirty="0"/>
          </a:p>
          <a:p>
            <a:pPr marL="0" indent="0">
              <a:buNone/>
            </a:pPr>
            <a:r>
              <a:rPr lang="en-GB" b="1" dirty="0" smtClean="0"/>
              <a:t>Increasing </a:t>
            </a:r>
            <a:r>
              <a:rPr lang="en-GB" b="1" dirty="0"/>
              <a:t>instability </a:t>
            </a:r>
            <a:endParaRPr lang="en-GB" dirty="0"/>
          </a:p>
          <a:p>
            <a:pPr marL="0" indent="0">
              <a:buNone/>
            </a:pPr>
            <a:endParaRPr lang="en-GB" dirty="0"/>
          </a:p>
          <a:p>
            <a:pPr marL="0" indent="0">
              <a:buNone/>
            </a:pPr>
            <a:r>
              <a:rPr lang="en-GB" dirty="0" smtClean="0"/>
              <a:t>Would </a:t>
            </a:r>
            <a:r>
              <a:rPr lang="en-GB" dirty="0"/>
              <a:t>you be surprised if this baby / child died in the next few months to years? </a:t>
            </a:r>
          </a:p>
          <a:p>
            <a:pPr marL="0" indent="0">
              <a:buNone/>
            </a:pPr>
            <a:endParaRPr lang="en-GB" b="1" dirty="0" smtClean="0"/>
          </a:p>
          <a:p>
            <a:pPr marL="0" indent="0">
              <a:buNone/>
            </a:pPr>
            <a:r>
              <a:rPr lang="en-GB" b="1" dirty="0" smtClean="0"/>
              <a:t>Critical </a:t>
            </a:r>
            <a:r>
              <a:rPr lang="en-GB" b="1" dirty="0"/>
              <a:t>illness or end of </a:t>
            </a:r>
            <a:r>
              <a:rPr lang="en-GB" b="1" dirty="0" smtClean="0"/>
              <a:t>life</a:t>
            </a:r>
          </a:p>
          <a:p>
            <a:pPr marL="0" indent="0">
              <a:buNone/>
            </a:pPr>
            <a:endParaRPr lang="en-GB" b="1" dirty="0" smtClean="0"/>
          </a:p>
          <a:p>
            <a:pPr marL="0" indent="0">
              <a:buNone/>
            </a:pPr>
            <a:r>
              <a:rPr lang="en-GB" dirty="0" smtClean="0"/>
              <a:t>Would </a:t>
            </a:r>
            <a:r>
              <a:rPr lang="en-GB" dirty="0"/>
              <a:t>you be surprised if this baby / child dies in the next few days / weeks? </a:t>
            </a:r>
            <a:endParaRPr lang="en-GB" dirty="0" smtClean="0"/>
          </a:p>
          <a:p>
            <a:pPr marL="0" indent="0">
              <a:buNone/>
            </a:pPr>
            <a:endParaRPr lang="en-GB" dirty="0"/>
          </a:p>
          <a:p>
            <a:pPr marL="0" indent="0">
              <a:buNone/>
            </a:pPr>
            <a:endParaRPr lang="en-GB" dirty="0" smtClean="0"/>
          </a:p>
          <a:p>
            <a:pPr marL="0" indent="0" algn="ctr">
              <a:buNone/>
            </a:pPr>
            <a:r>
              <a:rPr lang="en-GB" dirty="0" smtClean="0"/>
              <a:t>If </a:t>
            </a:r>
            <a:r>
              <a:rPr lang="en-GB" dirty="0"/>
              <a:t>your answer is ‘</a:t>
            </a:r>
            <a:r>
              <a:rPr lang="en-GB" dirty="0" smtClean="0"/>
              <a:t>NO, </a:t>
            </a:r>
            <a:r>
              <a:rPr lang="en-GB" dirty="0"/>
              <a:t>I would not be surprised’ to any of these questions you should be thinking about palliative care for this child or young person. </a:t>
            </a:r>
          </a:p>
        </p:txBody>
      </p:sp>
    </p:spTree>
    <p:extLst>
      <p:ext uri="{BB962C8B-B14F-4D97-AF65-F5344CB8AC3E}">
        <p14:creationId xmlns:p14="http://schemas.microsoft.com/office/powerpoint/2010/main" val="1811717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09962464"/>
              </p:ext>
            </p:extLst>
          </p:nvPr>
        </p:nvGraphicFramePr>
        <p:xfrm>
          <a:off x="1619672" y="332657"/>
          <a:ext cx="5530104" cy="6008137"/>
        </p:xfrm>
        <a:graphic>
          <a:graphicData uri="http://schemas.openxmlformats.org/drawingml/2006/table">
            <a:tbl>
              <a:tblPr firstRow="1" firstCol="1" bandRow="1"/>
              <a:tblGrid>
                <a:gridCol w="998292"/>
                <a:gridCol w="2034886"/>
                <a:gridCol w="2496926"/>
              </a:tblGrid>
              <a:tr h="1369871">
                <a:tc>
                  <a:txBody>
                    <a:bodyPr/>
                    <a:lstStyle/>
                    <a:p>
                      <a:pPr>
                        <a:spcAft>
                          <a:spcPts val="0"/>
                        </a:spcAft>
                      </a:pPr>
                      <a:r>
                        <a:rPr lang="en-GB" sz="900">
                          <a:solidFill>
                            <a:srgbClr val="FF0000"/>
                          </a:solidFill>
                          <a:effectLst/>
                          <a:latin typeface="Arial" charset="0"/>
                          <a:ea typeface="Times New Roman" charset="0"/>
                          <a:cs typeface="Tms Rmn" charset="0"/>
                        </a:rPr>
                        <a:t>Category 1.</a:t>
                      </a:r>
                      <a:endParaRPr lang="en-US" sz="900">
                        <a:effectLst/>
                        <a:latin typeface="Times" charset="0"/>
                        <a:ea typeface="Times New Roman" charset="0"/>
                        <a:cs typeface="Tms Rmn" charset="0"/>
                      </a:endParaRPr>
                    </a:p>
                  </a:txBody>
                  <a:tcPr marL="53526" marR="5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en-GB" sz="900" dirty="0">
                          <a:solidFill>
                            <a:srgbClr val="3366FF"/>
                          </a:solidFill>
                          <a:effectLst/>
                          <a:latin typeface="Arial" charset="0"/>
                          <a:ea typeface="Times New Roman" charset="0"/>
                          <a:cs typeface="Tms Rmn" charset="0"/>
                        </a:rPr>
                        <a:t>Uncomplicated disease, with expected excess mortality &lt;1%.</a:t>
                      </a:r>
                      <a:endParaRPr lang="en-US" sz="900" dirty="0">
                        <a:effectLst/>
                        <a:latin typeface="Times" charset="0"/>
                        <a:ea typeface="Times New Roman" charset="0"/>
                        <a:cs typeface="Tms Rmn" charset="0"/>
                      </a:endParaRPr>
                    </a:p>
                    <a:p>
                      <a:pPr>
                        <a:lnSpc>
                          <a:spcPct val="150000"/>
                        </a:lnSpc>
                        <a:spcAft>
                          <a:spcPts val="0"/>
                        </a:spcAft>
                      </a:pPr>
                      <a:r>
                        <a:rPr lang="en-GB" sz="900" dirty="0">
                          <a:solidFill>
                            <a:srgbClr val="3366FF"/>
                          </a:solidFill>
                          <a:effectLst/>
                          <a:latin typeface="Arial" charset="0"/>
                          <a:ea typeface="Times New Roman" charset="0"/>
                          <a:cs typeface="Tms Rmn" charset="0"/>
                        </a:rPr>
                        <a:t> </a:t>
                      </a:r>
                      <a:endParaRPr lang="en-US" sz="900" dirty="0">
                        <a:effectLst/>
                        <a:latin typeface="Times" charset="0"/>
                        <a:ea typeface="Times New Roman" charset="0"/>
                        <a:cs typeface="Tms Rmn" charset="0"/>
                      </a:endParaRPr>
                    </a:p>
                  </a:txBody>
                  <a:tcPr marL="53526" marR="5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a:spcAft>
                          <a:spcPts val="0"/>
                        </a:spcAft>
                        <a:buFont typeface="Symbol" charset="2"/>
                        <a:buChar char=""/>
                      </a:pPr>
                      <a:r>
                        <a:rPr lang="en-GB" sz="1000" dirty="0">
                          <a:effectLst/>
                          <a:latin typeface="Arial" charset="0"/>
                          <a:ea typeface="Times New Roman" charset="0"/>
                          <a:cs typeface="Times New Roman" charset="0"/>
                        </a:rPr>
                        <a:t>Diagnostic cardiac catheterisation</a:t>
                      </a:r>
                      <a:endParaRPr lang="en-US" sz="1050" dirty="0">
                        <a:effectLst/>
                        <a:latin typeface="Times" charset="0"/>
                        <a:ea typeface="Times New Roman" charset="0"/>
                        <a:cs typeface="Times New Roman" charset="0"/>
                      </a:endParaRPr>
                    </a:p>
                    <a:p>
                      <a:pPr marL="342900" lvl="0" indent="-342900">
                        <a:spcAft>
                          <a:spcPts val="0"/>
                        </a:spcAft>
                        <a:buFont typeface="Symbol" charset="2"/>
                        <a:buChar char=""/>
                      </a:pPr>
                      <a:r>
                        <a:rPr lang="en-GB" sz="1000" dirty="0">
                          <a:effectLst/>
                          <a:latin typeface="Arial" charset="0"/>
                          <a:ea typeface="Times New Roman" charset="0"/>
                          <a:cs typeface="Times New Roman" charset="0"/>
                        </a:rPr>
                        <a:t>Interventional cardiac catheterisation</a:t>
                      </a:r>
                      <a:endParaRPr lang="en-US" sz="1050" dirty="0">
                        <a:effectLst/>
                        <a:latin typeface="Times" charset="0"/>
                        <a:ea typeface="Times New Roman" charset="0"/>
                        <a:cs typeface="Times New Roman" charset="0"/>
                      </a:endParaRPr>
                    </a:p>
                    <a:p>
                      <a:pPr marL="250190">
                        <a:spcAft>
                          <a:spcPts val="0"/>
                        </a:spcAft>
                      </a:pPr>
                      <a:r>
                        <a:rPr lang="en-GB" sz="900" dirty="0" smtClean="0">
                          <a:effectLst/>
                          <a:latin typeface="Arial" charset="0"/>
                          <a:ea typeface="Times New Roman" charset="0"/>
                          <a:cs typeface="Times New Roman" charset="0"/>
                        </a:rPr>
                        <a:t>    ASD</a:t>
                      </a:r>
                      <a:r>
                        <a:rPr lang="en-GB" sz="900" dirty="0">
                          <a:effectLst/>
                          <a:latin typeface="Arial" charset="0"/>
                          <a:ea typeface="Times New Roman" charset="0"/>
                          <a:cs typeface="Times New Roman" charset="0"/>
                        </a:rPr>
                        <a:t>, PDA closure</a:t>
                      </a:r>
                      <a:endParaRPr lang="en-US" sz="1050" dirty="0">
                        <a:effectLst/>
                        <a:latin typeface="Times" charset="0"/>
                        <a:ea typeface="Times New Roman" charset="0"/>
                        <a:cs typeface="Times New Roman" charset="0"/>
                      </a:endParaRPr>
                    </a:p>
                    <a:p>
                      <a:pPr marL="250190">
                        <a:spcAft>
                          <a:spcPts val="0"/>
                        </a:spcAft>
                      </a:pPr>
                      <a:r>
                        <a:rPr lang="en-GB" sz="900" dirty="0" smtClean="0">
                          <a:effectLst/>
                          <a:latin typeface="Arial" charset="0"/>
                          <a:ea typeface="Times New Roman" charset="0"/>
                          <a:cs typeface="Times New Roman" charset="0"/>
                        </a:rPr>
                        <a:t>    Balloon </a:t>
                      </a:r>
                      <a:r>
                        <a:rPr lang="en-GB" sz="900" dirty="0">
                          <a:effectLst/>
                          <a:latin typeface="Arial" charset="0"/>
                          <a:ea typeface="Times New Roman" charset="0"/>
                          <a:cs typeface="Times New Roman" charset="0"/>
                        </a:rPr>
                        <a:t>dilation pulmonary valve</a:t>
                      </a:r>
                      <a:endParaRPr lang="en-US" sz="1050" dirty="0">
                        <a:effectLst/>
                        <a:latin typeface="Times" charset="0"/>
                        <a:ea typeface="Times New Roman" charset="0"/>
                        <a:cs typeface="Times New Roman" charset="0"/>
                      </a:endParaRPr>
                    </a:p>
                    <a:p>
                      <a:pPr marL="342900" lvl="0" indent="-342900">
                        <a:spcAft>
                          <a:spcPts val="0"/>
                        </a:spcAft>
                        <a:buFont typeface="Symbol" charset="2"/>
                        <a:buChar char=""/>
                      </a:pPr>
                      <a:r>
                        <a:rPr lang="en-GB" sz="1000" dirty="0">
                          <a:effectLst/>
                          <a:latin typeface="Arial" charset="0"/>
                          <a:ea typeface="Times New Roman" charset="0"/>
                          <a:cs typeface="Times New Roman" charset="0"/>
                        </a:rPr>
                        <a:t>Electrophysiology intervention for SVT</a:t>
                      </a:r>
                      <a:endParaRPr lang="en-US" sz="1050" dirty="0">
                        <a:effectLst/>
                        <a:latin typeface="Times" charset="0"/>
                        <a:ea typeface="Times New Roman" charset="0"/>
                        <a:cs typeface="Times New Roman" charset="0"/>
                      </a:endParaRPr>
                    </a:p>
                    <a:p>
                      <a:pPr marL="342900" lvl="0" indent="-342900">
                        <a:spcAft>
                          <a:spcPts val="0"/>
                        </a:spcAft>
                        <a:buFont typeface="Symbol" charset="2"/>
                        <a:buChar char=""/>
                      </a:pPr>
                      <a:r>
                        <a:rPr lang="en-GB" sz="1000" dirty="0">
                          <a:effectLst/>
                          <a:latin typeface="Arial" charset="0"/>
                          <a:ea typeface="Times New Roman" charset="0"/>
                          <a:cs typeface="Times New Roman" charset="0"/>
                        </a:rPr>
                        <a:t>Pacemaker insertion</a:t>
                      </a:r>
                      <a:endParaRPr lang="en-US" sz="1050" dirty="0">
                        <a:effectLst/>
                        <a:latin typeface="Times" charset="0"/>
                        <a:ea typeface="Times New Roman" charset="0"/>
                        <a:cs typeface="Times New Roman" charset="0"/>
                      </a:endParaRPr>
                    </a:p>
                    <a:p>
                      <a:pPr marL="342900" lvl="0" indent="-342900">
                        <a:spcAft>
                          <a:spcPts val="0"/>
                        </a:spcAft>
                        <a:buFont typeface="Symbol" charset="2"/>
                        <a:buChar char=""/>
                      </a:pPr>
                      <a:r>
                        <a:rPr lang="en-GB" sz="1000" dirty="0">
                          <a:effectLst/>
                          <a:latin typeface="Arial" charset="0"/>
                          <a:ea typeface="Times New Roman" charset="0"/>
                          <a:cs typeface="Times New Roman" charset="0"/>
                        </a:rPr>
                        <a:t>Medical Treatment of arrhythmia</a:t>
                      </a:r>
                      <a:endParaRPr lang="en-US" sz="1050" dirty="0">
                        <a:effectLst/>
                        <a:latin typeface="Times" charset="0"/>
                        <a:ea typeface="Times New Roman" charset="0"/>
                        <a:cs typeface="Times New Roman" charset="0"/>
                      </a:endParaRPr>
                    </a:p>
                    <a:p>
                      <a:pPr marL="250190">
                        <a:spcAft>
                          <a:spcPts val="0"/>
                        </a:spcAft>
                      </a:pPr>
                      <a:r>
                        <a:rPr lang="en-GB" sz="800" dirty="0">
                          <a:effectLst/>
                          <a:latin typeface="Arial" charset="0"/>
                          <a:ea typeface="Times New Roman" charset="0"/>
                          <a:cs typeface="Times New Roman" charset="0"/>
                        </a:rPr>
                        <a:t> </a:t>
                      </a:r>
                      <a:endParaRPr lang="en-US" sz="900" dirty="0">
                        <a:effectLst/>
                        <a:latin typeface="Times" charset="0"/>
                        <a:ea typeface="Times New Roman" charset="0"/>
                        <a:cs typeface="Times New Roman" charset="0"/>
                      </a:endParaRPr>
                    </a:p>
                  </a:txBody>
                  <a:tcPr marL="53526" marR="5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69871">
                <a:tc>
                  <a:txBody>
                    <a:bodyPr/>
                    <a:lstStyle/>
                    <a:p>
                      <a:pPr>
                        <a:spcAft>
                          <a:spcPts val="0"/>
                        </a:spcAft>
                      </a:pPr>
                      <a:r>
                        <a:rPr lang="en-GB" sz="900" dirty="0">
                          <a:solidFill>
                            <a:srgbClr val="FF0000"/>
                          </a:solidFill>
                          <a:effectLst/>
                          <a:latin typeface="Arial" charset="0"/>
                          <a:ea typeface="Times New Roman" charset="0"/>
                          <a:cs typeface="Tms Rmn" charset="0"/>
                        </a:rPr>
                        <a:t>Category 2.</a:t>
                      </a:r>
                      <a:endParaRPr lang="en-US" sz="900" dirty="0">
                        <a:effectLst/>
                        <a:latin typeface="Times" charset="0"/>
                        <a:ea typeface="Times New Roman" charset="0"/>
                        <a:cs typeface="Tms Rmn" charset="0"/>
                      </a:endParaRPr>
                    </a:p>
                  </a:txBody>
                  <a:tcPr marL="53526" marR="5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en-GB" sz="900" dirty="0">
                          <a:solidFill>
                            <a:srgbClr val="3366FF"/>
                          </a:solidFill>
                          <a:effectLst/>
                          <a:latin typeface="Arial" charset="0"/>
                          <a:ea typeface="Times New Roman" charset="0"/>
                          <a:cs typeface="Tms Rmn" charset="0"/>
                        </a:rPr>
                        <a:t>Uncomplicated disease but undergoing surgical or catheter intervention. </a:t>
                      </a:r>
                      <a:endParaRPr lang="en-US" sz="900" dirty="0">
                        <a:effectLst/>
                        <a:latin typeface="Times" charset="0"/>
                        <a:ea typeface="Times New Roman" charset="0"/>
                        <a:cs typeface="Tms Rmn" charset="0"/>
                      </a:endParaRPr>
                    </a:p>
                    <a:p>
                      <a:pPr>
                        <a:lnSpc>
                          <a:spcPct val="150000"/>
                        </a:lnSpc>
                        <a:spcAft>
                          <a:spcPts val="0"/>
                        </a:spcAft>
                      </a:pPr>
                      <a:r>
                        <a:rPr lang="en-GB" sz="900" dirty="0">
                          <a:solidFill>
                            <a:srgbClr val="3366FF"/>
                          </a:solidFill>
                          <a:effectLst/>
                          <a:latin typeface="Arial" charset="0"/>
                          <a:ea typeface="Times New Roman" charset="0"/>
                          <a:cs typeface="Tms Rmn" charset="0"/>
                        </a:rPr>
                        <a:t>Mortality 1-5% in 5 </a:t>
                      </a:r>
                      <a:r>
                        <a:rPr lang="en-GB" sz="900" dirty="0" smtClean="0">
                          <a:solidFill>
                            <a:srgbClr val="3366FF"/>
                          </a:solidFill>
                          <a:effectLst/>
                          <a:latin typeface="Arial" charset="0"/>
                          <a:ea typeface="Times New Roman" charset="0"/>
                          <a:cs typeface="Tms Rmn" charset="0"/>
                        </a:rPr>
                        <a:t>years</a:t>
                      </a:r>
                    </a:p>
                    <a:p>
                      <a:pPr>
                        <a:lnSpc>
                          <a:spcPct val="150000"/>
                        </a:lnSpc>
                        <a:spcAft>
                          <a:spcPts val="0"/>
                        </a:spcAft>
                      </a:pPr>
                      <a:endParaRPr lang="en-US" sz="900" dirty="0">
                        <a:effectLst/>
                        <a:latin typeface="Times" charset="0"/>
                        <a:ea typeface="Times New Roman" charset="0"/>
                        <a:cs typeface="Tms Rmn" charset="0"/>
                      </a:endParaRPr>
                    </a:p>
                    <a:p>
                      <a:pPr>
                        <a:spcAft>
                          <a:spcPts val="0"/>
                        </a:spcAft>
                      </a:pPr>
                      <a:r>
                        <a:rPr lang="en-GB" sz="900" b="1" dirty="0">
                          <a:solidFill>
                            <a:srgbClr val="3366FF"/>
                          </a:solidFill>
                          <a:effectLst/>
                          <a:latin typeface="Arial" charset="0"/>
                          <a:ea typeface="Times New Roman" charset="0"/>
                          <a:cs typeface="Tms Rmn" charset="0"/>
                        </a:rPr>
                        <a:t>You would be surprised if they died</a:t>
                      </a:r>
                      <a:endParaRPr lang="en-US" sz="900" b="1" dirty="0">
                        <a:effectLst/>
                        <a:latin typeface="Times" charset="0"/>
                        <a:ea typeface="Times New Roman" charset="0"/>
                        <a:cs typeface="Tms Rmn" charset="0"/>
                      </a:endParaRPr>
                    </a:p>
                  </a:txBody>
                  <a:tcPr marL="53526" marR="5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a:spcAft>
                          <a:spcPts val="0"/>
                        </a:spcAft>
                        <a:buFont typeface="Symbol" charset="2"/>
                        <a:buChar char=""/>
                      </a:pPr>
                      <a:r>
                        <a:rPr lang="en-GB" sz="1050" dirty="0">
                          <a:effectLst/>
                          <a:latin typeface="Arial" charset="0"/>
                          <a:ea typeface="Times New Roman" charset="0"/>
                          <a:cs typeface="Times New Roman" charset="0"/>
                        </a:rPr>
                        <a:t>Interventional cardiac catheterisation</a:t>
                      </a:r>
                      <a:endParaRPr lang="en-US" sz="1100" dirty="0">
                        <a:effectLst/>
                        <a:latin typeface="Times" charset="0"/>
                        <a:ea typeface="Times New Roman" charset="0"/>
                        <a:cs typeface="Times New Roman" charset="0"/>
                      </a:endParaRPr>
                    </a:p>
                    <a:p>
                      <a:pPr marL="231775">
                        <a:spcAft>
                          <a:spcPts val="0"/>
                        </a:spcAft>
                      </a:pPr>
                      <a:r>
                        <a:rPr lang="en-GB" sz="1000" dirty="0" smtClean="0">
                          <a:effectLst/>
                          <a:latin typeface="Arial" charset="0"/>
                          <a:ea typeface="Times New Roman" charset="0"/>
                          <a:cs typeface="Times New Roman" charset="0"/>
                        </a:rPr>
                        <a:t>    Balloon </a:t>
                      </a:r>
                      <a:r>
                        <a:rPr lang="en-GB" sz="1000" dirty="0">
                          <a:effectLst/>
                          <a:latin typeface="Arial" charset="0"/>
                          <a:ea typeface="Times New Roman" charset="0"/>
                          <a:cs typeface="Times New Roman" charset="0"/>
                        </a:rPr>
                        <a:t>dilation of aortic valve</a:t>
                      </a:r>
                      <a:endParaRPr lang="en-US" sz="1100" dirty="0">
                        <a:effectLst/>
                        <a:latin typeface="Times" charset="0"/>
                        <a:ea typeface="Times New Roman" charset="0"/>
                        <a:cs typeface="Times New Roman" charset="0"/>
                      </a:endParaRPr>
                    </a:p>
                    <a:p>
                      <a:pPr marL="231775">
                        <a:spcAft>
                          <a:spcPts val="0"/>
                        </a:spcAft>
                      </a:pPr>
                      <a:r>
                        <a:rPr lang="en-GB" sz="1000" dirty="0" smtClean="0">
                          <a:effectLst/>
                          <a:latin typeface="Arial" charset="0"/>
                          <a:ea typeface="Times New Roman" charset="0"/>
                          <a:cs typeface="Times New Roman" charset="0"/>
                        </a:rPr>
                        <a:t>    Stent </a:t>
                      </a:r>
                      <a:r>
                        <a:rPr lang="en-GB" sz="1000" dirty="0">
                          <a:effectLst/>
                          <a:latin typeface="Arial" charset="0"/>
                          <a:ea typeface="Times New Roman" charset="0"/>
                          <a:cs typeface="Times New Roman" charset="0"/>
                        </a:rPr>
                        <a:t>insertion aorta, </a:t>
                      </a:r>
                      <a:r>
                        <a:rPr lang="en-GB" sz="1000" dirty="0" smtClean="0">
                          <a:effectLst/>
                          <a:latin typeface="Arial" charset="0"/>
                          <a:ea typeface="Times New Roman" charset="0"/>
                          <a:cs typeface="Times New Roman" charset="0"/>
                        </a:rPr>
                        <a:t>branch</a:t>
                      </a:r>
                    </a:p>
                    <a:p>
                      <a:pPr marL="231775">
                        <a:spcAft>
                          <a:spcPts val="0"/>
                        </a:spcAft>
                      </a:pPr>
                      <a:r>
                        <a:rPr lang="en-GB" sz="1000" baseline="0" dirty="0" smtClean="0">
                          <a:effectLst/>
                          <a:latin typeface="Arial" charset="0"/>
                          <a:ea typeface="Times New Roman" charset="0"/>
                          <a:cs typeface="Times New Roman" charset="0"/>
                        </a:rPr>
                        <a:t>    pulmonary artery</a:t>
                      </a:r>
                    </a:p>
                    <a:p>
                      <a:pPr marL="231775">
                        <a:spcAft>
                          <a:spcPts val="0"/>
                        </a:spcAft>
                      </a:pPr>
                      <a:r>
                        <a:rPr lang="en-GB" sz="1050" dirty="0" smtClean="0">
                          <a:effectLst/>
                          <a:latin typeface="Arial" charset="0"/>
                          <a:ea typeface="Times New Roman" charset="0"/>
                          <a:cs typeface="Times New Roman" charset="0"/>
                        </a:rPr>
                        <a:t>    Electrophysiological intervention</a:t>
                      </a:r>
                    </a:p>
                    <a:p>
                      <a:pPr marL="231775">
                        <a:spcAft>
                          <a:spcPts val="0"/>
                        </a:spcAft>
                      </a:pPr>
                      <a:r>
                        <a:rPr lang="en-GB" sz="1050" baseline="0" dirty="0" smtClean="0">
                          <a:effectLst/>
                          <a:latin typeface="Arial" charset="0"/>
                          <a:ea typeface="Times New Roman" charset="0"/>
                          <a:cs typeface="Times New Roman" charset="0"/>
                        </a:rPr>
                        <a:t>    in infancy</a:t>
                      </a:r>
                      <a:r>
                        <a:rPr lang="en-GB" sz="1050" dirty="0" smtClean="0">
                          <a:effectLst/>
                          <a:latin typeface="Arial" charset="0"/>
                          <a:ea typeface="Times New Roman" charset="0"/>
                          <a:cs typeface="Times New Roman" charset="0"/>
                        </a:rPr>
                        <a:t>   </a:t>
                      </a:r>
                      <a:endParaRPr lang="en-US" sz="1100" dirty="0">
                        <a:effectLst/>
                        <a:latin typeface="Times" charset="0"/>
                        <a:ea typeface="Times New Roman" charset="0"/>
                        <a:cs typeface="Times New Roman" charset="0"/>
                      </a:endParaRPr>
                    </a:p>
                    <a:p>
                      <a:pPr marL="342900" lvl="0" indent="-342900">
                        <a:spcAft>
                          <a:spcPts val="0"/>
                        </a:spcAft>
                        <a:buFont typeface="Symbol" charset="2"/>
                        <a:buChar char=""/>
                      </a:pPr>
                      <a:r>
                        <a:rPr lang="en-GB" sz="1050" dirty="0">
                          <a:effectLst/>
                          <a:latin typeface="Arial" charset="0"/>
                          <a:ea typeface="Times New Roman" charset="0"/>
                          <a:cs typeface="Times New Roman" charset="0"/>
                        </a:rPr>
                        <a:t>Cardiac surgery after 1 year old </a:t>
                      </a:r>
                      <a:endParaRPr lang="en-US" sz="1100" dirty="0">
                        <a:effectLst/>
                        <a:latin typeface="Times" charset="0"/>
                        <a:ea typeface="Times New Roman" charset="0"/>
                        <a:cs typeface="Times New Roman" charset="0"/>
                      </a:endParaRPr>
                    </a:p>
                    <a:p>
                      <a:pPr>
                        <a:lnSpc>
                          <a:spcPct val="150000"/>
                        </a:lnSpc>
                        <a:spcAft>
                          <a:spcPts val="0"/>
                        </a:spcAft>
                      </a:pPr>
                      <a:r>
                        <a:rPr lang="en-GB" sz="900" dirty="0">
                          <a:solidFill>
                            <a:srgbClr val="3366FF"/>
                          </a:solidFill>
                          <a:effectLst/>
                          <a:latin typeface="Arial" charset="0"/>
                          <a:ea typeface="Times New Roman" charset="0"/>
                          <a:cs typeface="Tms Rmn" charset="0"/>
                        </a:rPr>
                        <a:t> </a:t>
                      </a:r>
                      <a:endParaRPr lang="en-US" sz="900" dirty="0">
                        <a:effectLst/>
                        <a:latin typeface="Times" charset="0"/>
                        <a:ea typeface="Times New Roman" charset="0"/>
                        <a:cs typeface="Tms Rmn" charset="0"/>
                      </a:endParaRPr>
                    </a:p>
                  </a:txBody>
                  <a:tcPr marL="53526" marR="5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94261">
                <a:tc>
                  <a:txBody>
                    <a:bodyPr/>
                    <a:lstStyle/>
                    <a:p>
                      <a:pPr>
                        <a:spcAft>
                          <a:spcPts val="0"/>
                        </a:spcAft>
                      </a:pPr>
                      <a:r>
                        <a:rPr lang="en-GB" sz="900" dirty="0">
                          <a:solidFill>
                            <a:srgbClr val="FF0000"/>
                          </a:solidFill>
                          <a:effectLst/>
                          <a:latin typeface="Arial" charset="0"/>
                          <a:ea typeface="Times New Roman" charset="0"/>
                          <a:cs typeface="Tms Rmn" charset="0"/>
                        </a:rPr>
                        <a:t>Category 3.</a:t>
                      </a:r>
                      <a:endParaRPr lang="en-US" sz="900" dirty="0">
                        <a:effectLst/>
                        <a:latin typeface="Times" charset="0"/>
                        <a:ea typeface="Times New Roman" charset="0"/>
                        <a:cs typeface="Tms Rmn" charset="0"/>
                      </a:endParaRPr>
                    </a:p>
                  </a:txBody>
                  <a:tcPr marL="53526" marR="5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en-GB" sz="900" dirty="0">
                          <a:solidFill>
                            <a:srgbClr val="3366FF"/>
                          </a:solidFill>
                          <a:effectLst/>
                          <a:latin typeface="Arial" charset="0"/>
                          <a:ea typeface="Times New Roman" charset="0"/>
                          <a:cs typeface="Tms Rmn" charset="0"/>
                        </a:rPr>
                        <a:t>Complex heart disease or co-morbidities such that mortality is a real but unlikely possibility. Mortality 5-20% in 5 </a:t>
                      </a:r>
                      <a:r>
                        <a:rPr lang="en-GB" sz="900" dirty="0" smtClean="0">
                          <a:solidFill>
                            <a:srgbClr val="3366FF"/>
                          </a:solidFill>
                          <a:effectLst/>
                          <a:latin typeface="Arial" charset="0"/>
                          <a:ea typeface="Times New Roman" charset="0"/>
                          <a:cs typeface="Tms Rmn" charset="0"/>
                        </a:rPr>
                        <a:t>years</a:t>
                      </a:r>
                    </a:p>
                    <a:p>
                      <a:pPr>
                        <a:lnSpc>
                          <a:spcPct val="150000"/>
                        </a:lnSpc>
                        <a:spcAft>
                          <a:spcPts val="0"/>
                        </a:spcAft>
                      </a:pPr>
                      <a:endParaRPr lang="en-US" sz="900" dirty="0">
                        <a:effectLst/>
                        <a:latin typeface="Times" charset="0"/>
                        <a:ea typeface="Times New Roman" charset="0"/>
                        <a:cs typeface="Tms Rmn" charset="0"/>
                      </a:endParaRPr>
                    </a:p>
                    <a:p>
                      <a:pPr>
                        <a:lnSpc>
                          <a:spcPct val="150000"/>
                        </a:lnSpc>
                        <a:spcAft>
                          <a:spcPts val="0"/>
                        </a:spcAft>
                      </a:pPr>
                      <a:r>
                        <a:rPr lang="en-GB" sz="900" b="1" dirty="0">
                          <a:solidFill>
                            <a:srgbClr val="3366FF"/>
                          </a:solidFill>
                          <a:effectLst/>
                          <a:latin typeface="Arial" charset="0"/>
                          <a:ea typeface="Times New Roman" charset="0"/>
                          <a:cs typeface="Tms Rmn" charset="0"/>
                        </a:rPr>
                        <a:t>A few children will die of this each </a:t>
                      </a:r>
                      <a:r>
                        <a:rPr lang="en-GB" sz="900" b="1" dirty="0" smtClean="0">
                          <a:solidFill>
                            <a:srgbClr val="3366FF"/>
                          </a:solidFill>
                          <a:effectLst/>
                          <a:latin typeface="Arial" charset="0"/>
                          <a:ea typeface="Times New Roman" charset="0"/>
                          <a:cs typeface="Tms Rmn" charset="0"/>
                        </a:rPr>
                        <a:t>year</a:t>
                      </a:r>
                      <a:endParaRPr lang="en-US" sz="900" b="1" dirty="0">
                        <a:effectLst/>
                        <a:latin typeface="Times" charset="0"/>
                        <a:ea typeface="Times New Roman" charset="0"/>
                        <a:cs typeface="Tms Rmn" charset="0"/>
                      </a:endParaRPr>
                    </a:p>
                  </a:txBody>
                  <a:tcPr marL="53526" marR="5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a:spcAft>
                          <a:spcPts val="0"/>
                        </a:spcAft>
                        <a:buFont typeface="Symbol" charset="2"/>
                        <a:buChar char=""/>
                      </a:pPr>
                      <a:r>
                        <a:rPr lang="en-GB" sz="1050" dirty="0">
                          <a:effectLst/>
                          <a:latin typeface="Arial" charset="0"/>
                          <a:ea typeface="Times New Roman" charset="0"/>
                          <a:cs typeface="Times New Roman" charset="0"/>
                        </a:rPr>
                        <a:t>Complex Catheter intervention</a:t>
                      </a:r>
                      <a:endParaRPr lang="en-US" sz="1100" dirty="0">
                        <a:effectLst/>
                        <a:latin typeface="Times" charset="0"/>
                        <a:ea typeface="Times New Roman" charset="0"/>
                        <a:cs typeface="Times New Roman" charset="0"/>
                      </a:endParaRPr>
                    </a:p>
                    <a:p>
                      <a:pPr marL="201295">
                        <a:spcAft>
                          <a:spcPts val="0"/>
                        </a:spcAft>
                      </a:pPr>
                      <a:r>
                        <a:rPr lang="en-GB" sz="1000" dirty="0">
                          <a:effectLst/>
                          <a:latin typeface="Arial" charset="0"/>
                          <a:ea typeface="Times New Roman" charset="0"/>
                          <a:cs typeface="Times New Roman" charset="0"/>
                        </a:rPr>
                        <a:t>Stent insertion to </a:t>
                      </a:r>
                      <a:r>
                        <a:rPr lang="en-GB" sz="1000" dirty="0" err="1">
                          <a:effectLst/>
                          <a:latin typeface="Arial" charset="0"/>
                          <a:ea typeface="Times New Roman" charset="0"/>
                          <a:cs typeface="Times New Roman" charset="0"/>
                        </a:rPr>
                        <a:t>Fallot</a:t>
                      </a:r>
                      <a:r>
                        <a:rPr lang="en-GB" sz="1000" dirty="0">
                          <a:effectLst/>
                          <a:latin typeface="Arial" charset="0"/>
                          <a:ea typeface="Times New Roman" charset="0"/>
                          <a:cs typeface="Times New Roman" charset="0"/>
                        </a:rPr>
                        <a:t> outflow tract</a:t>
                      </a:r>
                      <a:endParaRPr lang="en-US" sz="1100" dirty="0">
                        <a:effectLst/>
                        <a:latin typeface="Times" charset="0"/>
                        <a:ea typeface="Times New Roman" charset="0"/>
                        <a:cs typeface="Times New Roman" charset="0"/>
                      </a:endParaRPr>
                    </a:p>
                    <a:p>
                      <a:pPr marL="201295">
                        <a:spcAft>
                          <a:spcPts val="0"/>
                        </a:spcAft>
                      </a:pPr>
                      <a:r>
                        <a:rPr lang="en-GB" sz="1000" dirty="0">
                          <a:effectLst/>
                          <a:latin typeface="Arial" charset="0"/>
                          <a:ea typeface="Times New Roman" charset="0"/>
                          <a:cs typeface="Times New Roman" charset="0"/>
                        </a:rPr>
                        <a:t>Radiofrequency perforation Pulmonary Valve</a:t>
                      </a:r>
                      <a:endParaRPr lang="en-US" sz="1100" dirty="0">
                        <a:effectLst/>
                        <a:latin typeface="Times" charset="0"/>
                        <a:ea typeface="Times New Roman" charset="0"/>
                        <a:cs typeface="Times New Roman" charset="0"/>
                      </a:endParaRPr>
                    </a:p>
                    <a:p>
                      <a:pPr marL="201295">
                        <a:spcAft>
                          <a:spcPts val="0"/>
                        </a:spcAft>
                      </a:pPr>
                      <a:r>
                        <a:rPr lang="en-GB" sz="1000" dirty="0">
                          <a:effectLst/>
                          <a:latin typeface="Arial" charset="0"/>
                          <a:ea typeface="Times New Roman" charset="0"/>
                          <a:cs typeface="Times New Roman" charset="0"/>
                        </a:rPr>
                        <a:t>Hybrid </a:t>
                      </a:r>
                      <a:r>
                        <a:rPr lang="en-GB" sz="1000" dirty="0" smtClean="0">
                          <a:effectLst/>
                          <a:latin typeface="Arial" charset="0"/>
                          <a:ea typeface="Times New Roman" charset="0"/>
                          <a:cs typeface="Times New Roman" charset="0"/>
                        </a:rPr>
                        <a:t>intervention</a:t>
                      </a:r>
                      <a:endParaRPr lang="en-US" sz="1100" dirty="0" smtClean="0">
                        <a:effectLst/>
                        <a:latin typeface="Times" charset="0"/>
                        <a:ea typeface="Times New Roman" charset="0"/>
                        <a:cs typeface="Times New Roman" charset="0"/>
                      </a:endParaRPr>
                    </a:p>
                    <a:p>
                      <a:pPr marL="201295">
                        <a:spcAft>
                          <a:spcPts val="0"/>
                        </a:spcAft>
                      </a:pPr>
                      <a:endParaRPr lang="en-US" sz="1100" dirty="0" smtClean="0">
                        <a:effectLst/>
                        <a:latin typeface="Times" charset="0"/>
                        <a:ea typeface="Times New Roman" charset="0"/>
                        <a:cs typeface="Times New Roman" charset="0"/>
                      </a:endParaRPr>
                    </a:p>
                    <a:p>
                      <a:pPr marL="372745" indent="-171450">
                        <a:spcAft>
                          <a:spcPts val="0"/>
                        </a:spcAft>
                        <a:buFont typeface="Arial" charset="0"/>
                        <a:buChar char="•"/>
                      </a:pPr>
                      <a:r>
                        <a:rPr lang="en-GB" sz="1050" dirty="0" smtClean="0">
                          <a:effectLst/>
                          <a:latin typeface="Arial" charset="0"/>
                          <a:ea typeface="Times New Roman" charset="0"/>
                          <a:cs typeface="Times New Roman" charset="0"/>
                        </a:rPr>
                        <a:t>Cardiac </a:t>
                      </a:r>
                      <a:r>
                        <a:rPr lang="en-GB" sz="1050" dirty="0">
                          <a:effectLst/>
                          <a:latin typeface="Arial" charset="0"/>
                          <a:ea typeface="Times New Roman" charset="0"/>
                          <a:cs typeface="Times New Roman" charset="0"/>
                        </a:rPr>
                        <a:t>surgery</a:t>
                      </a:r>
                      <a:r>
                        <a:rPr lang="en-GB" sz="1000" dirty="0">
                          <a:effectLst/>
                          <a:latin typeface="Arial" charset="0"/>
                          <a:ea typeface="Times New Roman" charset="0"/>
                          <a:cs typeface="Times New Roman" charset="0"/>
                        </a:rPr>
                        <a:t> - Neonatal </a:t>
                      </a:r>
                      <a:endParaRPr lang="en-US" sz="1100" dirty="0">
                        <a:effectLst/>
                        <a:latin typeface="Times" charset="0"/>
                        <a:ea typeface="Times New Roman" charset="0"/>
                        <a:cs typeface="Times New Roman" charset="0"/>
                      </a:endParaRPr>
                    </a:p>
                    <a:p>
                      <a:pPr marL="201295">
                        <a:spcAft>
                          <a:spcPts val="0"/>
                        </a:spcAft>
                      </a:pPr>
                      <a:r>
                        <a:rPr lang="en-GB" sz="1000" dirty="0">
                          <a:effectLst/>
                          <a:latin typeface="Arial" charset="0"/>
                          <a:ea typeface="Times New Roman" charset="0"/>
                          <a:cs typeface="Times New Roman" charset="0"/>
                        </a:rPr>
                        <a:t>Arterial switch, TAPVC</a:t>
                      </a:r>
                      <a:endParaRPr lang="en-US" sz="1100" dirty="0">
                        <a:effectLst/>
                        <a:latin typeface="Times" charset="0"/>
                        <a:ea typeface="Times New Roman" charset="0"/>
                        <a:cs typeface="Times New Roman" charset="0"/>
                      </a:endParaRPr>
                    </a:p>
                    <a:p>
                      <a:pPr>
                        <a:lnSpc>
                          <a:spcPct val="150000"/>
                        </a:lnSpc>
                        <a:spcAft>
                          <a:spcPts val="0"/>
                        </a:spcAft>
                      </a:pPr>
                      <a:r>
                        <a:rPr lang="en-GB" sz="900" dirty="0">
                          <a:solidFill>
                            <a:srgbClr val="3366FF"/>
                          </a:solidFill>
                          <a:effectLst/>
                          <a:latin typeface="Arial" charset="0"/>
                          <a:ea typeface="Times New Roman" charset="0"/>
                          <a:cs typeface="Tms Rmn" charset="0"/>
                        </a:rPr>
                        <a:t> </a:t>
                      </a:r>
                      <a:endParaRPr lang="en-US" sz="900" dirty="0">
                        <a:effectLst/>
                        <a:latin typeface="Times" charset="0"/>
                        <a:ea typeface="Times New Roman" charset="0"/>
                        <a:cs typeface="Tms Rmn" charset="0"/>
                      </a:endParaRPr>
                    </a:p>
                  </a:txBody>
                  <a:tcPr marL="53526" marR="5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26637">
                <a:tc>
                  <a:txBody>
                    <a:bodyPr/>
                    <a:lstStyle/>
                    <a:p>
                      <a:pPr>
                        <a:spcAft>
                          <a:spcPts val="0"/>
                        </a:spcAft>
                      </a:pPr>
                      <a:r>
                        <a:rPr lang="en-GB" sz="900" dirty="0">
                          <a:solidFill>
                            <a:srgbClr val="FF0000"/>
                          </a:solidFill>
                          <a:effectLst/>
                          <a:latin typeface="Arial" charset="0"/>
                          <a:ea typeface="Times New Roman" charset="0"/>
                          <a:cs typeface="Tms Rmn" charset="0"/>
                        </a:rPr>
                        <a:t>Category 4.</a:t>
                      </a:r>
                      <a:endParaRPr lang="en-US" sz="900" dirty="0">
                        <a:effectLst/>
                        <a:latin typeface="Times" charset="0"/>
                        <a:ea typeface="Times New Roman" charset="0"/>
                        <a:cs typeface="Tms Rmn" charset="0"/>
                      </a:endParaRPr>
                    </a:p>
                  </a:txBody>
                  <a:tcPr marL="53526" marR="5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en-GB" sz="900" dirty="0">
                          <a:solidFill>
                            <a:srgbClr val="3366FF"/>
                          </a:solidFill>
                          <a:effectLst/>
                          <a:latin typeface="Arial" charset="0"/>
                          <a:ea typeface="Times New Roman" charset="0"/>
                          <a:cs typeface="Tms Rmn" charset="0"/>
                        </a:rPr>
                        <a:t>Complex heart disease or co-morbidities. A high chance of mortality or serious complication. </a:t>
                      </a:r>
                      <a:endParaRPr lang="en-US" sz="900" dirty="0">
                        <a:effectLst/>
                        <a:latin typeface="Times" charset="0"/>
                        <a:ea typeface="Times New Roman" charset="0"/>
                        <a:cs typeface="Tms Rmn" charset="0"/>
                      </a:endParaRPr>
                    </a:p>
                    <a:p>
                      <a:pPr>
                        <a:lnSpc>
                          <a:spcPct val="150000"/>
                        </a:lnSpc>
                        <a:spcAft>
                          <a:spcPts val="0"/>
                        </a:spcAft>
                      </a:pPr>
                      <a:r>
                        <a:rPr lang="en-GB" sz="900" dirty="0">
                          <a:solidFill>
                            <a:srgbClr val="3366FF"/>
                          </a:solidFill>
                          <a:effectLst/>
                          <a:latin typeface="Arial" charset="0"/>
                          <a:ea typeface="Times New Roman" charset="0"/>
                          <a:cs typeface="Tms Rmn" charset="0"/>
                        </a:rPr>
                        <a:t>Mortality &gt;50% in 5 years</a:t>
                      </a:r>
                      <a:r>
                        <a:rPr lang="en-GB" sz="900" dirty="0" smtClean="0">
                          <a:solidFill>
                            <a:srgbClr val="3366FF"/>
                          </a:solidFill>
                          <a:effectLst/>
                          <a:latin typeface="Arial" charset="0"/>
                          <a:ea typeface="Times New Roman" charset="0"/>
                          <a:cs typeface="Tms Rmn" charset="0"/>
                        </a:rPr>
                        <a:t>.</a:t>
                      </a:r>
                    </a:p>
                    <a:p>
                      <a:pPr>
                        <a:lnSpc>
                          <a:spcPct val="150000"/>
                        </a:lnSpc>
                        <a:spcAft>
                          <a:spcPts val="0"/>
                        </a:spcAft>
                      </a:pPr>
                      <a:endParaRPr lang="en-US" sz="900" dirty="0">
                        <a:effectLst/>
                        <a:latin typeface="Times" charset="0"/>
                        <a:ea typeface="Times New Roman" charset="0"/>
                        <a:cs typeface="Tms Rmn" charset="0"/>
                      </a:endParaRPr>
                    </a:p>
                    <a:p>
                      <a:pPr>
                        <a:lnSpc>
                          <a:spcPct val="150000"/>
                        </a:lnSpc>
                        <a:spcAft>
                          <a:spcPts val="0"/>
                        </a:spcAft>
                      </a:pPr>
                      <a:r>
                        <a:rPr lang="en-GB" sz="900" b="1" dirty="0">
                          <a:solidFill>
                            <a:srgbClr val="3366FF"/>
                          </a:solidFill>
                          <a:effectLst/>
                          <a:latin typeface="Arial" charset="0"/>
                          <a:ea typeface="Times New Roman" charset="0"/>
                          <a:cs typeface="Tms Rmn" charset="0"/>
                        </a:rPr>
                        <a:t>You would not be surprised if they </a:t>
                      </a:r>
                      <a:r>
                        <a:rPr lang="en-GB" sz="900" b="1" dirty="0" smtClean="0">
                          <a:solidFill>
                            <a:srgbClr val="3366FF"/>
                          </a:solidFill>
                          <a:effectLst/>
                          <a:latin typeface="Arial" charset="0"/>
                          <a:ea typeface="Times New Roman" charset="0"/>
                          <a:cs typeface="Tms Rmn" charset="0"/>
                        </a:rPr>
                        <a:t>died</a:t>
                      </a:r>
                      <a:endParaRPr lang="en-US" sz="900" b="1" dirty="0">
                        <a:effectLst/>
                        <a:latin typeface="Times" charset="0"/>
                        <a:ea typeface="Times New Roman" charset="0"/>
                        <a:cs typeface="Tms Rmn" charset="0"/>
                      </a:endParaRPr>
                    </a:p>
                  </a:txBody>
                  <a:tcPr marL="53526" marR="5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a:spcAft>
                          <a:spcPts val="0"/>
                        </a:spcAft>
                        <a:buFont typeface="Symbol" charset="2"/>
                        <a:buChar char=""/>
                      </a:pPr>
                      <a:r>
                        <a:rPr lang="en-GB" sz="1050" dirty="0">
                          <a:effectLst/>
                          <a:latin typeface="Arial" charset="0"/>
                          <a:ea typeface="Times New Roman" charset="0"/>
                          <a:cs typeface="Times New Roman" charset="0"/>
                        </a:rPr>
                        <a:t>Cardiac surgery : Neonatal complex intervention</a:t>
                      </a:r>
                      <a:endParaRPr lang="en-US" sz="1100" dirty="0">
                        <a:effectLst/>
                        <a:latin typeface="Times" charset="0"/>
                        <a:ea typeface="Times New Roman" charset="0"/>
                        <a:cs typeface="Times New Roman" charset="0"/>
                      </a:endParaRPr>
                    </a:p>
                    <a:p>
                      <a:pPr marL="201295">
                        <a:spcAft>
                          <a:spcPts val="0"/>
                        </a:spcAft>
                      </a:pPr>
                      <a:r>
                        <a:rPr lang="en-GB" sz="1000" dirty="0">
                          <a:effectLst/>
                          <a:latin typeface="Arial" charset="0"/>
                          <a:ea typeface="Times New Roman" charset="0"/>
                          <a:cs typeface="Times New Roman" charset="0"/>
                        </a:rPr>
                        <a:t>Atrial isomerism</a:t>
                      </a:r>
                      <a:endParaRPr lang="en-US" sz="1100" dirty="0">
                        <a:effectLst/>
                        <a:latin typeface="Times" charset="0"/>
                        <a:ea typeface="Times New Roman" charset="0"/>
                        <a:cs typeface="Times New Roman" charset="0"/>
                      </a:endParaRPr>
                    </a:p>
                    <a:p>
                      <a:pPr marL="201295">
                        <a:spcAft>
                          <a:spcPts val="0"/>
                        </a:spcAft>
                      </a:pPr>
                      <a:r>
                        <a:rPr lang="en-GB" sz="1000" dirty="0">
                          <a:effectLst/>
                          <a:latin typeface="Arial" charset="0"/>
                          <a:ea typeface="Times New Roman" charset="0"/>
                          <a:cs typeface="Times New Roman" charset="0"/>
                        </a:rPr>
                        <a:t>Common arterial trunk  </a:t>
                      </a:r>
                      <a:endParaRPr lang="en-US" sz="1100" dirty="0">
                        <a:effectLst/>
                        <a:latin typeface="Times" charset="0"/>
                        <a:ea typeface="Times New Roman" charset="0"/>
                        <a:cs typeface="Times New Roman" charset="0"/>
                      </a:endParaRPr>
                    </a:p>
                    <a:p>
                      <a:pPr marL="201295">
                        <a:spcAft>
                          <a:spcPts val="0"/>
                        </a:spcAft>
                      </a:pPr>
                      <a:r>
                        <a:rPr lang="en-GB" sz="1000" dirty="0" err="1">
                          <a:effectLst/>
                          <a:latin typeface="Arial" charset="0"/>
                          <a:ea typeface="Times New Roman" charset="0"/>
                          <a:cs typeface="Times New Roman" charset="0"/>
                        </a:rPr>
                        <a:t>Hypoplastic</a:t>
                      </a:r>
                      <a:r>
                        <a:rPr lang="en-GB" sz="1000" dirty="0">
                          <a:effectLst/>
                          <a:latin typeface="Arial" charset="0"/>
                          <a:ea typeface="Times New Roman" charset="0"/>
                          <a:cs typeface="Times New Roman" charset="0"/>
                        </a:rPr>
                        <a:t> left heart Norwood</a:t>
                      </a:r>
                      <a:endParaRPr lang="en-US" sz="1100" dirty="0">
                        <a:effectLst/>
                        <a:latin typeface="Times" charset="0"/>
                        <a:ea typeface="Times New Roman" charset="0"/>
                        <a:cs typeface="Times New Roman" charset="0"/>
                      </a:endParaRPr>
                    </a:p>
                  </a:txBody>
                  <a:tcPr marL="53526" marR="5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62328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a:t>
            </a:r>
            <a:endParaRPr lang="en-GB" dirty="0"/>
          </a:p>
        </p:txBody>
      </p:sp>
      <p:sp>
        <p:nvSpPr>
          <p:cNvPr id="3" name="Content Placeholder 2"/>
          <p:cNvSpPr>
            <a:spLocks noGrp="1"/>
          </p:cNvSpPr>
          <p:nvPr>
            <p:ph idx="1"/>
          </p:nvPr>
        </p:nvSpPr>
        <p:spPr/>
        <p:txBody>
          <a:bodyPr/>
          <a:lstStyle/>
          <a:p>
            <a:r>
              <a:rPr lang="en-GB" dirty="0" smtClean="0"/>
              <a:t>Recognise the need</a:t>
            </a:r>
          </a:p>
          <a:p>
            <a:r>
              <a:rPr lang="en-GB" dirty="0" smtClean="0"/>
              <a:t>Create space &amp; listen</a:t>
            </a:r>
          </a:p>
          <a:p>
            <a:r>
              <a:rPr lang="en-GB" dirty="0" smtClean="0"/>
              <a:t>Support families and each other to live with uncertainty</a:t>
            </a:r>
          </a:p>
          <a:p>
            <a:r>
              <a:rPr lang="en-GB" dirty="0" smtClean="0"/>
              <a:t>Plans should not only focus on end of life</a:t>
            </a:r>
          </a:p>
          <a:p>
            <a:r>
              <a:rPr lang="en-GB" dirty="0"/>
              <a:t>Communication</a:t>
            </a:r>
          </a:p>
          <a:p>
            <a:endParaRPr lang="en-GB" dirty="0"/>
          </a:p>
        </p:txBody>
      </p:sp>
    </p:spTree>
    <p:extLst>
      <p:ext uri="{BB962C8B-B14F-4D97-AF65-F5344CB8AC3E}">
        <p14:creationId xmlns:p14="http://schemas.microsoft.com/office/powerpoint/2010/main" val="3205605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l="3180" t="783" r="4594" b="2102"/>
          <a:stretch>
            <a:fillRect/>
          </a:stretch>
        </p:blipFill>
        <p:spPr>
          <a:xfrm>
            <a:off x="2513397" y="609600"/>
            <a:ext cx="4117206" cy="5867400"/>
          </a:xfrm>
          <a:prstGeom prst="rect">
            <a:avLst/>
          </a:prstGeom>
        </p:spPr>
      </p:pic>
    </p:spTree>
    <p:extLst>
      <p:ext uri="{BB962C8B-B14F-4D97-AF65-F5344CB8AC3E}">
        <p14:creationId xmlns:p14="http://schemas.microsoft.com/office/powerpoint/2010/main" val="312308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19200" y="2590800"/>
            <a:ext cx="6705600" cy="3771900"/>
          </a:xfrm>
          <a:prstGeom prst="rect">
            <a:avLst/>
          </a:prstGeom>
        </p:spPr>
      </p:pic>
      <p:sp>
        <p:nvSpPr>
          <p:cNvPr id="5" name="TextBox 4"/>
          <p:cNvSpPr txBox="1"/>
          <p:nvPr/>
        </p:nvSpPr>
        <p:spPr>
          <a:xfrm>
            <a:off x="435591" y="990600"/>
            <a:ext cx="8272817" cy="830997"/>
          </a:xfrm>
          <a:prstGeom prst="rect">
            <a:avLst/>
          </a:prstGeom>
          <a:noFill/>
        </p:spPr>
        <p:txBody>
          <a:bodyPr wrap="none" rtlCol="0">
            <a:spAutoFit/>
          </a:bodyPr>
          <a:lstStyle/>
          <a:p>
            <a:r>
              <a:rPr lang="en-US" sz="2400" dirty="0" smtClean="0"/>
              <a:t>‘We were then granted my one wish, to take our little girl into the </a:t>
            </a:r>
          </a:p>
          <a:p>
            <a:r>
              <a:rPr lang="en-US" sz="2400" dirty="0" smtClean="0"/>
              <a:t>sunshine for a big cuddle and kiss before saying goodbye ...’</a:t>
            </a:r>
            <a:endParaRPr lang="en-US" sz="2400" dirty="0"/>
          </a:p>
        </p:txBody>
      </p:sp>
    </p:spTree>
    <p:extLst>
      <p:ext uri="{BB962C8B-B14F-4D97-AF65-F5344CB8AC3E}">
        <p14:creationId xmlns:p14="http://schemas.microsoft.com/office/powerpoint/2010/main" val="697025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The aim of paediatric palliative care</a:t>
            </a:r>
            <a:endParaRPr lang="en-US" dirty="0"/>
          </a:p>
        </p:txBody>
      </p:sp>
      <p:sp>
        <p:nvSpPr>
          <p:cNvPr id="20483" name="Content Placeholder 2"/>
          <p:cNvSpPr>
            <a:spLocks noGrp="1"/>
          </p:cNvSpPr>
          <p:nvPr>
            <p:ph idx="1"/>
          </p:nvPr>
        </p:nvSpPr>
        <p:spPr/>
        <p:txBody>
          <a:bodyPr/>
          <a:lstStyle/>
          <a:p>
            <a:endParaRPr lang="en-US" smtClean="0">
              <a:ea typeface="ＭＳ Ｐゴシック" charset="-128"/>
              <a:cs typeface="ＭＳ Ｐゴシック" charset="-128"/>
            </a:endParaRPr>
          </a:p>
          <a:p>
            <a:pPr>
              <a:buFont typeface="Arial" charset="0"/>
              <a:buNone/>
            </a:pPr>
            <a:r>
              <a:rPr lang="en-US" smtClean="0">
                <a:ea typeface="ＭＳ Ｐゴシック" charset="-128"/>
                <a:cs typeface="ＭＳ Ｐゴシック" charset="-128"/>
              </a:rPr>
              <a:t>	To help children with life-limiting and life-threatening illnesses and their families achieve a good life and a good (enough) death</a:t>
            </a:r>
          </a:p>
        </p:txBody>
      </p:sp>
    </p:spTree>
    <p:extLst>
      <p:ext uri="{BB962C8B-B14F-4D97-AF65-F5344CB8AC3E}">
        <p14:creationId xmlns:p14="http://schemas.microsoft.com/office/powerpoint/2010/main" val="2191337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271463" y="4173538"/>
            <a:ext cx="8470900" cy="2005012"/>
          </a:xfrm>
        </p:spPr>
        <p:txBody>
          <a:bodyPr/>
          <a:lstStyle/>
          <a:p>
            <a:pPr eaLnBrk="1" hangingPunct="1">
              <a:lnSpc>
                <a:spcPct val="80000"/>
              </a:lnSpc>
            </a:pPr>
            <a:r>
              <a:rPr lang="en-GB" altLang="en-US" sz="1800" smtClean="0"/>
              <a:t>   </a:t>
            </a:r>
            <a:r>
              <a:rPr lang="en-GB" altLang="en-US" sz="2800" i="1" smtClean="0"/>
              <a:t>The aim of the work is to leave families with what can only be described as a “good enough” memory of the life, dying and death of their child or in some cases children...</a:t>
            </a:r>
            <a:endParaRPr lang="en-US" altLang="en-US" sz="2800" i="1" smtClean="0"/>
          </a:p>
          <a:p>
            <a:pPr eaLnBrk="1" hangingPunct="1">
              <a:lnSpc>
                <a:spcPct val="80000"/>
              </a:lnSpc>
              <a:spcBef>
                <a:spcPct val="0"/>
              </a:spcBef>
              <a:buClrTx/>
              <a:buSzTx/>
              <a:buFontTx/>
              <a:buNone/>
            </a:pPr>
            <a:endParaRPr lang="en-GB" altLang="en-US" sz="2800" i="1" smtClean="0"/>
          </a:p>
        </p:txBody>
      </p:sp>
      <p:pic>
        <p:nvPicPr>
          <p:cNvPr id="7171" name="Picture 3" descr="Me at Work 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8188" y="420688"/>
            <a:ext cx="5000625"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0425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smtClean="0"/>
              <a:t>Introducing palliative care…</a:t>
            </a:r>
          </a:p>
        </p:txBody>
      </p:sp>
      <p:sp>
        <p:nvSpPr>
          <p:cNvPr id="3" name="Content Placeholder 2"/>
          <p:cNvSpPr>
            <a:spLocks noGrp="1"/>
          </p:cNvSpPr>
          <p:nvPr>
            <p:ph sz="half" idx="1"/>
          </p:nvPr>
        </p:nvSpPr>
        <p:spPr>
          <a:xfrm>
            <a:off x="457200" y="1371600"/>
            <a:ext cx="8153400" cy="4837113"/>
          </a:xfrm>
        </p:spPr>
        <p:txBody>
          <a:bodyPr/>
          <a:lstStyle/>
          <a:p>
            <a:pPr marL="0" indent="0">
              <a:buFont typeface="Wingdings" pitchFamily="2" charset="2"/>
              <a:buNone/>
              <a:defRPr/>
            </a:pPr>
            <a:r>
              <a:rPr lang="en-GB" dirty="0" smtClean="0"/>
              <a:t>This </a:t>
            </a:r>
            <a:r>
              <a:rPr lang="en-GB" dirty="0"/>
              <a:t>should not be seen as nothing more can be done or come across as a sense of giving </a:t>
            </a:r>
            <a:r>
              <a:rPr lang="en-GB" dirty="0" smtClean="0"/>
              <a:t>up…</a:t>
            </a:r>
          </a:p>
          <a:p>
            <a:pPr marL="0" indent="0">
              <a:buFont typeface="Wingdings" pitchFamily="2" charset="2"/>
              <a:buNone/>
              <a:defRPr/>
            </a:pPr>
            <a:endParaRPr lang="en-GB" dirty="0"/>
          </a:p>
          <a:p>
            <a:pPr marL="0" indent="0">
              <a:buFont typeface="Wingdings" pitchFamily="2" charset="2"/>
              <a:buNone/>
              <a:defRPr/>
            </a:pPr>
            <a:r>
              <a:rPr lang="en-GB" dirty="0" smtClean="0"/>
              <a:t>Palliative </a:t>
            </a:r>
            <a:r>
              <a:rPr lang="en-GB" dirty="0"/>
              <a:t>care is not a diagnosis or single intervention; it is a philosophy of care. It can be seen as a thread that weaves </a:t>
            </a:r>
            <a:r>
              <a:rPr lang="en-GB" dirty="0" smtClean="0"/>
              <a:t>through </a:t>
            </a:r>
            <a:r>
              <a:rPr lang="en-GB" dirty="0"/>
              <a:t>the lives of all children with a life limiting </a:t>
            </a:r>
            <a:r>
              <a:rPr lang="en-GB" dirty="0" smtClean="0"/>
              <a:t>/ life-threatening illness / condition alongside </a:t>
            </a:r>
            <a:r>
              <a:rPr lang="en-GB" dirty="0"/>
              <a:t>active interventions and </a:t>
            </a:r>
            <a:r>
              <a:rPr lang="en-GB" dirty="0" smtClean="0"/>
              <a:t>treatment…</a:t>
            </a:r>
            <a:endParaRPr lang="en-GB" dirty="0"/>
          </a:p>
          <a:p>
            <a:pPr>
              <a:defRPr/>
            </a:pPr>
            <a:endParaRPr lang="en-GB" dirty="0"/>
          </a:p>
        </p:txBody>
      </p:sp>
    </p:spTree>
    <p:extLst>
      <p:ext uri="{BB962C8B-B14F-4D97-AF65-F5344CB8AC3E}">
        <p14:creationId xmlns:p14="http://schemas.microsoft.com/office/powerpoint/2010/main" val="4165119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smtClean="0"/>
              <a:t>What is palliative Care…</a:t>
            </a:r>
          </a:p>
        </p:txBody>
      </p:sp>
      <p:sp>
        <p:nvSpPr>
          <p:cNvPr id="3" name="Content Placeholder 2"/>
          <p:cNvSpPr>
            <a:spLocks noGrp="1"/>
          </p:cNvSpPr>
          <p:nvPr>
            <p:ph sz="half" idx="1"/>
          </p:nvPr>
        </p:nvSpPr>
        <p:spPr>
          <a:xfrm>
            <a:off x="457200" y="1371600"/>
            <a:ext cx="7666038" cy="4837113"/>
          </a:xfrm>
        </p:spPr>
        <p:txBody>
          <a:bodyPr/>
          <a:lstStyle/>
          <a:p>
            <a:r>
              <a:rPr lang="en-GB" altLang="en-US" b="1" smtClean="0"/>
              <a:t>Paediatric Palliative Care is </a:t>
            </a:r>
            <a:r>
              <a:rPr lang="en-GB" altLang="en-US" smtClean="0"/>
              <a:t>care that maximises the comfort, wellbeing and quality of life of children with a life-limiting illness, and of their family and carers. It is very different to End-of-life care. </a:t>
            </a:r>
          </a:p>
          <a:p>
            <a:r>
              <a:rPr lang="en-GB" altLang="en-US" smtClean="0"/>
              <a:t>Palliative care does not begin at the end of life but is involved from the time a child is diagnosed with a life-limiting illness. </a:t>
            </a:r>
          </a:p>
          <a:p>
            <a:r>
              <a:rPr lang="en-GB" altLang="en-US" b="1" smtClean="0"/>
              <a:t>End-of-life care </a:t>
            </a:r>
            <a:r>
              <a:rPr lang="en-GB" altLang="en-US" smtClean="0"/>
              <a:t>is the end stage of palliative care where the child is very close to death. </a:t>
            </a:r>
          </a:p>
          <a:p>
            <a:endParaRPr lang="en-GB" altLang="en-US" smtClean="0"/>
          </a:p>
        </p:txBody>
      </p:sp>
    </p:spTree>
    <p:extLst>
      <p:ext uri="{BB962C8B-B14F-4D97-AF65-F5344CB8AC3E}">
        <p14:creationId xmlns:p14="http://schemas.microsoft.com/office/powerpoint/2010/main" val="3281297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smtClean="0"/>
              <a:t>What are we talking about…</a:t>
            </a:r>
          </a:p>
        </p:txBody>
      </p:sp>
      <p:sp>
        <p:nvSpPr>
          <p:cNvPr id="3" name="Text Placeholder 2"/>
          <p:cNvSpPr>
            <a:spLocks noGrp="1"/>
          </p:cNvSpPr>
          <p:nvPr>
            <p:ph type="body" sz="half" idx="1"/>
          </p:nvPr>
        </p:nvSpPr>
        <p:spPr>
          <a:xfrm>
            <a:off x="457200" y="1147763"/>
            <a:ext cx="8331200" cy="5060950"/>
          </a:xfrm>
        </p:spPr>
        <p:txBody>
          <a:bodyPr>
            <a:normAutofit fontScale="92500" lnSpcReduction="10000"/>
          </a:bodyPr>
          <a:lstStyle/>
          <a:p>
            <a:pPr marL="0" indent="0">
              <a:buFontTx/>
              <a:buNone/>
              <a:defRPr/>
            </a:pPr>
            <a:r>
              <a:rPr lang="en-GB" i="1" dirty="0" smtClean="0"/>
              <a:t>An </a:t>
            </a:r>
            <a:r>
              <a:rPr lang="en-GB" b="1" i="1" dirty="0" smtClean="0"/>
              <a:t>active and total</a:t>
            </a:r>
            <a:r>
              <a:rPr lang="en-GB" i="1" dirty="0" smtClean="0"/>
              <a:t> approach to care, </a:t>
            </a:r>
            <a:r>
              <a:rPr lang="en-GB" b="1" i="1" dirty="0" smtClean="0"/>
              <a:t>from the point of diagnosis </a:t>
            </a:r>
            <a:r>
              <a:rPr lang="en-GB" i="1" dirty="0" smtClean="0"/>
              <a:t>or recognition, </a:t>
            </a:r>
            <a:r>
              <a:rPr lang="en-GB" b="1" i="1" dirty="0" smtClean="0"/>
              <a:t>throughout the child’s life, death and beyond.</a:t>
            </a:r>
            <a:endParaRPr lang="en-GB" i="1" dirty="0" smtClean="0"/>
          </a:p>
          <a:p>
            <a:pPr marL="0" indent="0">
              <a:buFontTx/>
              <a:buNone/>
              <a:defRPr/>
            </a:pPr>
            <a:r>
              <a:rPr lang="en-GB" i="1" dirty="0" smtClean="0"/>
              <a:t> </a:t>
            </a:r>
          </a:p>
          <a:p>
            <a:pPr marL="0" indent="0">
              <a:buFontTx/>
              <a:buNone/>
              <a:defRPr/>
            </a:pPr>
            <a:r>
              <a:rPr lang="en-GB" i="1" dirty="0" smtClean="0"/>
              <a:t>It embraces </a:t>
            </a:r>
            <a:r>
              <a:rPr lang="en-GB" b="1" i="1" dirty="0" smtClean="0"/>
              <a:t>physical, emotional, social and spiritual </a:t>
            </a:r>
            <a:r>
              <a:rPr lang="en-GB" i="1" dirty="0" smtClean="0"/>
              <a:t>elements and focuses on the enhancement of </a:t>
            </a:r>
            <a:r>
              <a:rPr lang="en-GB" b="1" i="1" dirty="0" smtClean="0"/>
              <a:t>quality of life</a:t>
            </a:r>
            <a:r>
              <a:rPr lang="en-GB" i="1" dirty="0" smtClean="0"/>
              <a:t> for the child and </a:t>
            </a:r>
            <a:r>
              <a:rPr lang="en-GB" b="1" i="1" dirty="0" smtClean="0"/>
              <a:t>support</a:t>
            </a:r>
            <a:r>
              <a:rPr lang="en-GB" i="1" dirty="0" smtClean="0"/>
              <a:t> for the family. </a:t>
            </a:r>
          </a:p>
          <a:p>
            <a:pPr marL="0" indent="0">
              <a:buFontTx/>
              <a:buNone/>
              <a:defRPr/>
            </a:pPr>
            <a:r>
              <a:rPr lang="en-GB" i="1" dirty="0" smtClean="0"/>
              <a:t> </a:t>
            </a:r>
          </a:p>
          <a:p>
            <a:pPr marL="0" indent="0">
              <a:buFontTx/>
              <a:buNone/>
              <a:defRPr/>
            </a:pPr>
            <a:r>
              <a:rPr lang="en-GB" i="1" dirty="0" smtClean="0"/>
              <a:t>It includes the management of distressing symptoms, provision of short breaks and care through death and bereavement.  </a:t>
            </a:r>
            <a:r>
              <a:rPr lang="en-GB" sz="2800" dirty="0" smtClean="0"/>
              <a:t>(ACT 2009)</a:t>
            </a:r>
            <a:endParaRPr lang="en-GB" dirty="0" smtClean="0"/>
          </a:p>
          <a:p>
            <a:pPr>
              <a:defRPr/>
            </a:pPr>
            <a:endParaRPr lang="en-GB" dirty="0"/>
          </a:p>
        </p:txBody>
      </p:sp>
    </p:spTree>
    <p:extLst>
      <p:ext uri="{BB962C8B-B14F-4D97-AF65-F5344CB8AC3E}">
        <p14:creationId xmlns:p14="http://schemas.microsoft.com/office/powerpoint/2010/main" val="3574118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6"/>
          <p:cNvSpPr>
            <a:spLocks noChangeArrowheads="1"/>
          </p:cNvSpPr>
          <p:nvPr/>
        </p:nvSpPr>
        <p:spPr bwMode="auto">
          <a:xfrm>
            <a:off x="611188" y="1844675"/>
            <a:ext cx="5689600" cy="3600450"/>
          </a:xfrm>
          <a:prstGeom prst="rect">
            <a:avLst/>
          </a:prstGeom>
          <a:solidFill>
            <a:schemeClr val="accent1"/>
          </a:solidFill>
          <a:ln w="9525">
            <a:noFill/>
            <a:miter lim="800000"/>
            <a:headEnd/>
            <a:tailEnd/>
          </a:ln>
        </p:spPr>
        <p:txBody>
          <a:bodyPr wrap="none" anchor="ctr">
            <a:prstTxWarp prst="textNoShape">
              <a:avLst/>
            </a:prstTxWarp>
          </a:bodyPr>
          <a:lstStyle/>
          <a:p>
            <a:pPr algn="ctr"/>
            <a:r>
              <a:rPr lang="en-GB" sz="2800" dirty="0">
                <a:solidFill>
                  <a:prstClr val="white"/>
                </a:solidFill>
              </a:rPr>
              <a:t>Active treatment</a:t>
            </a:r>
          </a:p>
        </p:txBody>
      </p:sp>
      <p:sp>
        <p:nvSpPr>
          <p:cNvPr id="27653" name="Line 7"/>
          <p:cNvSpPr>
            <a:spLocks noChangeShapeType="1"/>
          </p:cNvSpPr>
          <p:nvPr/>
        </p:nvSpPr>
        <p:spPr bwMode="auto">
          <a:xfrm>
            <a:off x="6516688" y="1844675"/>
            <a:ext cx="0" cy="3600450"/>
          </a:xfrm>
          <a:prstGeom prst="line">
            <a:avLst/>
          </a:prstGeom>
          <a:noFill/>
          <a:ln w="9525">
            <a:solidFill>
              <a:schemeClr val="tx1"/>
            </a:solidFill>
            <a:round/>
            <a:headEnd/>
            <a:tailEnd/>
          </a:ln>
        </p:spPr>
        <p:txBody>
          <a:bodyPr>
            <a:prstTxWarp prst="textNoShape">
              <a:avLst/>
            </a:prstTxWarp>
          </a:bodyPr>
          <a:lstStyle/>
          <a:p>
            <a:endParaRPr lang="en-US">
              <a:solidFill>
                <a:prstClr val="black"/>
              </a:solidFill>
            </a:endParaRPr>
          </a:p>
        </p:txBody>
      </p:sp>
      <p:sp>
        <p:nvSpPr>
          <p:cNvPr id="27654" name="Rectangle 8"/>
          <p:cNvSpPr>
            <a:spLocks noChangeArrowheads="1"/>
          </p:cNvSpPr>
          <p:nvPr/>
        </p:nvSpPr>
        <p:spPr bwMode="auto">
          <a:xfrm>
            <a:off x="6383338" y="1844675"/>
            <a:ext cx="2303462" cy="3600450"/>
          </a:xfrm>
          <a:prstGeom prst="rect">
            <a:avLst/>
          </a:prstGeom>
          <a:solidFill>
            <a:schemeClr val="accent1"/>
          </a:solidFill>
          <a:ln w="9525">
            <a:noFill/>
            <a:miter lim="800000"/>
            <a:headEnd/>
            <a:tailEnd/>
          </a:ln>
        </p:spPr>
        <p:txBody>
          <a:bodyPr wrap="none" anchor="ctr">
            <a:prstTxWarp prst="textNoShape">
              <a:avLst/>
            </a:prstTxWarp>
          </a:bodyPr>
          <a:lstStyle/>
          <a:p>
            <a:pPr algn="ctr"/>
            <a:r>
              <a:rPr lang="en-GB" sz="2800" dirty="0">
                <a:solidFill>
                  <a:srgbClr val="EEECE1"/>
                </a:solidFill>
              </a:rPr>
              <a:t>Palliative care</a:t>
            </a:r>
          </a:p>
        </p:txBody>
      </p:sp>
      <p:sp>
        <p:nvSpPr>
          <p:cNvPr id="27655" name="Text Box 9"/>
          <p:cNvSpPr txBox="1">
            <a:spLocks noChangeArrowheads="1"/>
          </p:cNvSpPr>
          <p:nvPr/>
        </p:nvSpPr>
        <p:spPr bwMode="auto">
          <a:xfrm>
            <a:off x="250825" y="6021388"/>
            <a:ext cx="1655763" cy="366712"/>
          </a:xfrm>
          <a:prstGeom prst="rect">
            <a:avLst/>
          </a:prstGeom>
          <a:noFill/>
          <a:ln w="9525">
            <a:noFill/>
            <a:miter lim="800000"/>
            <a:headEnd/>
            <a:tailEnd/>
          </a:ln>
        </p:spPr>
        <p:txBody>
          <a:bodyPr>
            <a:prstTxWarp prst="textNoShape">
              <a:avLst/>
            </a:prstTxWarp>
            <a:spAutoFit/>
          </a:bodyPr>
          <a:lstStyle/>
          <a:p>
            <a:pPr>
              <a:spcBef>
                <a:spcPct val="50000"/>
              </a:spcBef>
            </a:pPr>
            <a:r>
              <a:rPr lang="en-GB" dirty="0">
                <a:solidFill>
                  <a:srgbClr val="1F497D"/>
                </a:solidFill>
              </a:rPr>
              <a:t>Diagnosis</a:t>
            </a:r>
          </a:p>
        </p:txBody>
      </p:sp>
      <p:sp>
        <p:nvSpPr>
          <p:cNvPr id="27656" name="Text Box 10"/>
          <p:cNvSpPr txBox="1">
            <a:spLocks noChangeArrowheads="1"/>
          </p:cNvSpPr>
          <p:nvPr/>
        </p:nvSpPr>
        <p:spPr bwMode="auto">
          <a:xfrm>
            <a:off x="5148263" y="6021388"/>
            <a:ext cx="208915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GB" dirty="0">
                <a:solidFill>
                  <a:srgbClr val="1F497D"/>
                </a:solidFill>
              </a:rPr>
              <a:t>Curative treatment ceases</a:t>
            </a:r>
          </a:p>
        </p:txBody>
      </p:sp>
      <p:sp>
        <p:nvSpPr>
          <p:cNvPr id="27657" name="Text Box 11"/>
          <p:cNvSpPr txBox="1">
            <a:spLocks noChangeArrowheads="1"/>
          </p:cNvSpPr>
          <p:nvPr/>
        </p:nvSpPr>
        <p:spPr bwMode="auto">
          <a:xfrm>
            <a:off x="7812088" y="5949950"/>
            <a:ext cx="1081087"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GB" dirty="0">
                <a:solidFill>
                  <a:srgbClr val="1F497D"/>
                </a:solidFill>
              </a:rPr>
              <a:t>Death</a:t>
            </a:r>
          </a:p>
        </p:txBody>
      </p:sp>
      <p:sp>
        <p:nvSpPr>
          <p:cNvPr id="27658" name="Line 16"/>
          <p:cNvSpPr>
            <a:spLocks noChangeShapeType="1"/>
          </p:cNvSpPr>
          <p:nvPr/>
        </p:nvSpPr>
        <p:spPr bwMode="auto">
          <a:xfrm flipV="1">
            <a:off x="611188" y="5589588"/>
            <a:ext cx="0" cy="360362"/>
          </a:xfrm>
          <a:prstGeom prst="line">
            <a:avLst/>
          </a:prstGeom>
          <a:noFill/>
          <a:ln w="9525">
            <a:solidFill>
              <a:schemeClr val="accent1"/>
            </a:solidFill>
            <a:round/>
            <a:headEnd/>
            <a:tailEnd type="triangle" w="med" len="med"/>
          </a:ln>
        </p:spPr>
        <p:txBody>
          <a:bodyPr>
            <a:prstTxWarp prst="textNoShape">
              <a:avLst/>
            </a:prstTxWarp>
          </a:bodyPr>
          <a:lstStyle/>
          <a:p>
            <a:endParaRPr lang="en-US">
              <a:solidFill>
                <a:prstClr val="black"/>
              </a:solidFill>
            </a:endParaRPr>
          </a:p>
        </p:txBody>
      </p:sp>
      <p:sp>
        <p:nvSpPr>
          <p:cNvPr id="27659" name="Line 17"/>
          <p:cNvSpPr>
            <a:spLocks noChangeShapeType="1"/>
          </p:cNvSpPr>
          <p:nvPr/>
        </p:nvSpPr>
        <p:spPr bwMode="auto">
          <a:xfrm flipV="1">
            <a:off x="6300788" y="5589588"/>
            <a:ext cx="0" cy="360362"/>
          </a:xfrm>
          <a:prstGeom prst="line">
            <a:avLst/>
          </a:prstGeom>
          <a:noFill/>
          <a:ln w="9525">
            <a:solidFill>
              <a:schemeClr val="accent1"/>
            </a:solidFill>
            <a:round/>
            <a:headEnd/>
            <a:tailEnd type="triangle" w="med" len="med"/>
          </a:ln>
        </p:spPr>
        <p:txBody>
          <a:bodyPr>
            <a:prstTxWarp prst="textNoShape">
              <a:avLst/>
            </a:prstTxWarp>
          </a:bodyPr>
          <a:lstStyle/>
          <a:p>
            <a:endParaRPr lang="en-US">
              <a:solidFill>
                <a:prstClr val="black"/>
              </a:solidFill>
            </a:endParaRPr>
          </a:p>
        </p:txBody>
      </p:sp>
      <p:sp>
        <p:nvSpPr>
          <p:cNvPr id="27660" name="Line 18"/>
          <p:cNvSpPr>
            <a:spLocks noChangeShapeType="1"/>
          </p:cNvSpPr>
          <p:nvPr/>
        </p:nvSpPr>
        <p:spPr bwMode="auto">
          <a:xfrm flipV="1">
            <a:off x="8604250" y="5589588"/>
            <a:ext cx="0" cy="360362"/>
          </a:xfrm>
          <a:prstGeom prst="line">
            <a:avLst/>
          </a:prstGeom>
          <a:noFill/>
          <a:ln w="9525">
            <a:solidFill>
              <a:schemeClr val="accent1"/>
            </a:solidFill>
            <a:round/>
            <a:headEnd/>
            <a:tailEnd type="triangle" w="med" len="med"/>
          </a:ln>
        </p:spPr>
        <p:txBody>
          <a:bodyPr>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3282398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457200" y="1676400"/>
            <a:ext cx="8229600" cy="3736975"/>
          </a:xfrm>
          <a:custGeom>
            <a:avLst/>
            <a:gdLst>
              <a:gd name="connsiteX0" fmla="*/ 0 w 8229599"/>
              <a:gd name="connsiteY0" fmla="*/ 0 h 3890818"/>
              <a:gd name="connsiteX1" fmla="*/ 8229599 w 8229599"/>
              <a:gd name="connsiteY1" fmla="*/ 0 h 3890818"/>
              <a:gd name="connsiteX2" fmla="*/ 8229599 w 8229599"/>
              <a:gd name="connsiteY2" fmla="*/ 3890818 h 3890818"/>
              <a:gd name="connsiteX3" fmla="*/ 0 w 8229599"/>
              <a:gd name="connsiteY3" fmla="*/ 3890818 h 3890818"/>
              <a:gd name="connsiteX4" fmla="*/ 0 w 8229599"/>
              <a:gd name="connsiteY4" fmla="*/ 0 h 3890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599" h="3890818">
                <a:moveTo>
                  <a:pt x="0" y="0"/>
                </a:moveTo>
                <a:lnTo>
                  <a:pt x="8229599" y="0"/>
                </a:lnTo>
                <a:lnTo>
                  <a:pt x="8229599" y="3890818"/>
                </a:lnTo>
                <a:lnTo>
                  <a:pt x="0" y="3890818"/>
                </a:lnTo>
                <a:lnTo>
                  <a:pt x="0" y="0"/>
                </a:lnTo>
                <a:close/>
              </a:path>
            </a:pathLst>
          </a:cu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9699" name="TextBox 7"/>
          <p:cNvSpPr txBox="1">
            <a:spLocks noChangeArrowheads="1"/>
          </p:cNvSpPr>
          <p:nvPr/>
        </p:nvSpPr>
        <p:spPr bwMode="auto">
          <a:xfrm>
            <a:off x="1524000" y="2057400"/>
            <a:ext cx="3290887" cy="523220"/>
          </a:xfrm>
          <a:prstGeom prst="rect">
            <a:avLst/>
          </a:prstGeom>
          <a:noFill/>
          <a:ln w="9525">
            <a:noFill/>
            <a:miter lim="800000"/>
            <a:headEnd/>
            <a:tailEnd/>
          </a:ln>
        </p:spPr>
        <p:txBody>
          <a:bodyPr>
            <a:prstTxWarp prst="textNoShape">
              <a:avLst/>
            </a:prstTxWarp>
            <a:spAutoFit/>
          </a:bodyPr>
          <a:lstStyle/>
          <a:p>
            <a:r>
              <a:rPr lang="en-US" sz="2800" dirty="0">
                <a:solidFill>
                  <a:srgbClr val="FFFFFF"/>
                </a:solidFill>
              </a:rPr>
              <a:t>Active treatment</a:t>
            </a:r>
          </a:p>
        </p:txBody>
      </p:sp>
      <p:sp>
        <p:nvSpPr>
          <p:cNvPr id="29700" name="TextBox 8"/>
          <p:cNvSpPr txBox="1">
            <a:spLocks noChangeArrowheads="1"/>
          </p:cNvSpPr>
          <p:nvPr/>
        </p:nvSpPr>
        <p:spPr bwMode="auto">
          <a:xfrm>
            <a:off x="4876800" y="4038600"/>
            <a:ext cx="2192177" cy="523220"/>
          </a:xfrm>
          <a:prstGeom prst="rect">
            <a:avLst/>
          </a:prstGeom>
          <a:noFill/>
          <a:ln w="9525">
            <a:noFill/>
            <a:miter lim="800000"/>
            <a:headEnd/>
            <a:tailEnd/>
          </a:ln>
        </p:spPr>
        <p:txBody>
          <a:bodyPr wrap="none">
            <a:prstTxWarp prst="textNoShape">
              <a:avLst/>
            </a:prstTxWarp>
            <a:spAutoFit/>
          </a:bodyPr>
          <a:lstStyle/>
          <a:p>
            <a:r>
              <a:rPr lang="en-US" sz="2800" dirty="0">
                <a:solidFill>
                  <a:srgbClr val="FFFFFF"/>
                </a:solidFill>
              </a:rPr>
              <a:t>Palliative care</a:t>
            </a:r>
          </a:p>
        </p:txBody>
      </p:sp>
      <p:sp>
        <p:nvSpPr>
          <p:cNvPr id="29701" name="Text Box 9"/>
          <p:cNvSpPr txBox="1">
            <a:spLocks noChangeArrowheads="1"/>
          </p:cNvSpPr>
          <p:nvPr/>
        </p:nvSpPr>
        <p:spPr bwMode="auto">
          <a:xfrm>
            <a:off x="250825" y="6021388"/>
            <a:ext cx="1655763" cy="366712"/>
          </a:xfrm>
          <a:prstGeom prst="rect">
            <a:avLst/>
          </a:prstGeom>
          <a:noFill/>
          <a:ln w="9525">
            <a:noFill/>
            <a:miter lim="800000"/>
            <a:headEnd/>
            <a:tailEnd/>
          </a:ln>
        </p:spPr>
        <p:txBody>
          <a:bodyPr>
            <a:prstTxWarp prst="textNoShape">
              <a:avLst/>
            </a:prstTxWarp>
            <a:spAutoFit/>
          </a:bodyPr>
          <a:lstStyle/>
          <a:p>
            <a:pPr>
              <a:spcBef>
                <a:spcPct val="50000"/>
              </a:spcBef>
            </a:pPr>
            <a:r>
              <a:rPr lang="en-GB" dirty="0">
                <a:solidFill>
                  <a:srgbClr val="1F497D"/>
                </a:solidFill>
              </a:rPr>
              <a:t>Diagnosis</a:t>
            </a:r>
          </a:p>
        </p:txBody>
      </p:sp>
      <p:sp>
        <p:nvSpPr>
          <p:cNvPr id="29702" name="Text Box 11"/>
          <p:cNvSpPr txBox="1">
            <a:spLocks noChangeArrowheads="1"/>
          </p:cNvSpPr>
          <p:nvPr/>
        </p:nvSpPr>
        <p:spPr bwMode="auto">
          <a:xfrm>
            <a:off x="8062913" y="6021388"/>
            <a:ext cx="1081087" cy="366712"/>
          </a:xfrm>
          <a:prstGeom prst="rect">
            <a:avLst/>
          </a:prstGeom>
          <a:noFill/>
          <a:ln w="9525">
            <a:noFill/>
            <a:miter lim="800000"/>
            <a:headEnd/>
            <a:tailEnd/>
          </a:ln>
        </p:spPr>
        <p:txBody>
          <a:bodyPr>
            <a:prstTxWarp prst="textNoShape">
              <a:avLst/>
            </a:prstTxWarp>
            <a:spAutoFit/>
          </a:bodyPr>
          <a:lstStyle/>
          <a:p>
            <a:pPr algn="ctr">
              <a:spcBef>
                <a:spcPct val="50000"/>
              </a:spcBef>
            </a:pPr>
            <a:r>
              <a:rPr lang="en-GB" dirty="0">
                <a:solidFill>
                  <a:srgbClr val="1F497D"/>
                </a:solidFill>
              </a:rPr>
              <a:t>Death</a:t>
            </a:r>
          </a:p>
        </p:txBody>
      </p:sp>
      <p:sp>
        <p:nvSpPr>
          <p:cNvPr id="29704" name="Line 16"/>
          <p:cNvSpPr>
            <a:spLocks noChangeShapeType="1"/>
          </p:cNvSpPr>
          <p:nvPr/>
        </p:nvSpPr>
        <p:spPr bwMode="auto">
          <a:xfrm flipV="1">
            <a:off x="457200" y="5589588"/>
            <a:ext cx="0" cy="360362"/>
          </a:xfrm>
          <a:prstGeom prst="line">
            <a:avLst/>
          </a:prstGeom>
          <a:noFill/>
          <a:ln w="9525">
            <a:solidFill>
              <a:schemeClr val="accent1"/>
            </a:solidFill>
            <a:round/>
            <a:headEnd/>
            <a:tailEnd type="triangle" w="med" len="med"/>
          </a:ln>
        </p:spPr>
        <p:txBody>
          <a:bodyPr>
            <a:prstTxWarp prst="textNoShape">
              <a:avLst/>
            </a:prstTxWarp>
          </a:bodyPr>
          <a:lstStyle/>
          <a:p>
            <a:endParaRPr lang="en-US">
              <a:solidFill>
                <a:prstClr val="black"/>
              </a:solidFill>
            </a:endParaRPr>
          </a:p>
        </p:txBody>
      </p:sp>
      <p:sp>
        <p:nvSpPr>
          <p:cNvPr id="29705" name="Line 16"/>
          <p:cNvSpPr>
            <a:spLocks noChangeShapeType="1"/>
          </p:cNvSpPr>
          <p:nvPr/>
        </p:nvSpPr>
        <p:spPr bwMode="auto">
          <a:xfrm flipV="1">
            <a:off x="8686800" y="5589588"/>
            <a:ext cx="0" cy="360362"/>
          </a:xfrm>
          <a:prstGeom prst="line">
            <a:avLst/>
          </a:prstGeom>
          <a:noFill/>
          <a:ln w="9525">
            <a:solidFill>
              <a:schemeClr val="accent1"/>
            </a:solidFill>
            <a:round/>
            <a:headEnd/>
            <a:tailEnd type="triangle" w="med" len="med"/>
          </a:ln>
        </p:spPr>
        <p:txBody>
          <a:bodyPr>
            <a:prstTxWarp prst="textNoShape">
              <a:avLst/>
            </a:prstTxWarp>
          </a:bodyPr>
          <a:lstStyle/>
          <a:p>
            <a:endParaRPr lang="en-US">
              <a:solidFill>
                <a:prstClr val="black"/>
              </a:solidFill>
            </a:endParaRPr>
          </a:p>
        </p:txBody>
      </p:sp>
      <p:cxnSp>
        <p:nvCxnSpPr>
          <p:cNvPr id="16" name="Straight Connector 15"/>
          <p:cNvCxnSpPr/>
          <p:nvPr/>
        </p:nvCxnSpPr>
        <p:spPr>
          <a:xfrm flipV="1">
            <a:off x="457200" y="1681002"/>
            <a:ext cx="7567456" cy="3248000"/>
          </a:xfrm>
          <a:prstGeom prst="line">
            <a:avLst/>
          </a:prstGeom>
          <a:ln w="5080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8101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parallel plan?</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‘Parallel planning for life while also planning for deterioration or death allows a child’s full potential to be achieved and primes the mobilization of services and professionals where necessary’</a:t>
            </a:r>
            <a:endParaRPr lang="en-US" dirty="0"/>
          </a:p>
        </p:txBody>
      </p:sp>
      <p:sp>
        <p:nvSpPr>
          <p:cNvPr id="4" name="Footer Placeholder 3"/>
          <p:cNvSpPr>
            <a:spLocks noGrp="1"/>
          </p:cNvSpPr>
          <p:nvPr>
            <p:ph type="ftr" sz="quarter" idx="11"/>
          </p:nvPr>
        </p:nvSpPr>
        <p:spPr>
          <a:xfrm>
            <a:off x="534380" y="6328164"/>
            <a:ext cx="8075240" cy="365125"/>
          </a:xfrm>
        </p:spPr>
        <p:txBody>
          <a:bodyPr/>
          <a:lstStyle/>
          <a:p>
            <a:r>
              <a:rPr lang="en-GB" smtClean="0"/>
              <a:t>A Core Care Pathway for Children with Life-Limiting and Life-Threatening Conditions, 3rd edition, Together for Short Lives, 2013</a:t>
            </a:r>
            <a:endParaRPr lang="en-GB"/>
          </a:p>
        </p:txBody>
      </p:sp>
    </p:spTree>
    <p:extLst>
      <p:ext uri="{BB962C8B-B14F-4D97-AF65-F5344CB8AC3E}">
        <p14:creationId xmlns:p14="http://schemas.microsoft.com/office/powerpoint/2010/main" val="496384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TotalTime>
  <Words>1606</Words>
  <Application>Microsoft Office PowerPoint</Application>
  <PresentationFormat>On-screen Show (4:3)</PresentationFormat>
  <Paragraphs>168</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Palliative Care / Parallel planning</vt:lpstr>
      <vt:lpstr>The aim of paediatric palliative care</vt:lpstr>
      <vt:lpstr>PowerPoint Presentation</vt:lpstr>
      <vt:lpstr>Introducing palliative care…</vt:lpstr>
      <vt:lpstr>What is palliative Care…</vt:lpstr>
      <vt:lpstr>What are we talking about…</vt:lpstr>
      <vt:lpstr>PowerPoint Presentation</vt:lpstr>
      <vt:lpstr>PowerPoint Presentation</vt:lpstr>
      <vt:lpstr>Why parallel plan?</vt:lpstr>
      <vt:lpstr>Why parallel plan?</vt:lpstr>
      <vt:lpstr>Barriers to ACP</vt:lpstr>
      <vt:lpstr>Who?</vt:lpstr>
      <vt:lpstr>PowerPoint Presentation</vt:lpstr>
      <vt:lpstr>How</vt:lpstr>
      <vt:lpstr>PowerPoint Presentation</vt:lpstr>
      <vt:lpstr>PowerPoint Presentation</vt:lpstr>
    </vt:vector>
  </TitlesOfParts>
  <Company>UHBrstiol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Parallel planning</dc:title>
  <dc:creator>Mellor, Charlotte</dc:creator>
  <cp:lastModifiedBy>Dunn, James</cp:lastModifiedBy>
  <cp:revision>16</cp:revision>
  <dcterms:created xsi:type="dcterms:W3CDTF">2016-06-02T12:07:35Z</dcterms:created>
  <dcterms:modified xsi:type="dcterms:W3CDTF">2016-12-21T15:04:03Z</dcterms:modified>
</cp:coreProperties>
</file>