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5"/>
  </p:sldMasterIdLst>
  <p:notesMasterIdLst>
    <p:notesMasterId r:id="rId17"/>
  </p:notesMasterIdLst>
  <p:handoutMasterIdLst>
    <p:handoutMasterId r:id="rId18"/>
  </p:handoutMasterIdLst>
  <p:sldIdLst>
    <p:sldId id="256" r:id="rId6"/>
    <p:sldId id="269" r:id="rId7"/>
    <p:sldId id="270" r:id="rId8"/>
    <p:sldId id="257" r:id="rId9"/>
    <p:sldId id="261" r:id="rId10"/>
    <p:sldId id="258" r:id="rId11"/>
    <p:sldId id="271" r:id="rId12"/>
    <p:sldId id="260" r:id="rId13"/>
    <p:sldId id="262" r:id="rId14"/>
    <p:sldId id="266" r:id="rId15"/>
    <p:sldId id="272"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4505"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850"/>
    <a:srgbClr val="630D2E"/>
    <a:srgbClr val="0057A0"/>
    <a:srgbClr val="00A0DC"/>
    <a:srgbClr val="1430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6" autoAdjust="0"/>
    <p:restoredTop sz="80195" autoAdjust="0"/>
  </p:normalViewPr>
  <p:slideViewPr>
    <p:cSldViewPr>
      <p:cViewPr varScale="1">
        <p:scale>
          <a:sx n="93" d="100"/>
          <a:sy n="93" d="100"/>
        </p:scale>
        <p:origin x="-1914" y="-96"/>
      </p:cViewPr>
      <p:guideLst>
        <p:guide orient="horz" pos="2160"/>
        <p:guide pos="3840"/>
        <p:guide pos="4505"/>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61" d="100"/>
          <a:sy n="61" d="100"/>
        </p:scale>
        <p:origin x="-163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3/9/2015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2D3E2-7448-4118-9D0D-7F4B8E65A096}" type="slidenum">
              <a:rPr lang="en-US" smtClean="0"/>
              <a:t>‹#›</a:t>
            </a:fld>
            <a:endParaRPr lang="en-US"/>
          </a:p>
        </p:txBody>
      </p:sp>
    </p:spTree>
    <p:extLst>
      <p:ext uri="{BB962C8B-B14F-4D97-AF65-F5344CB8AC3E}">
        <p14:creationId xmlns:p14="http://schemas.microsoft.com/office/powerpoint/2010/main" val="41881049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3/9/2015</a:t>
            </a:r>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A507E-BB74-4032-9A1B-68F4FD52891D}" type="slidenum">
              <a:rPr lang="en-US" smtClean="0"/>
              <a:t>‹#›</a:t>
            </a:fld>
            <a:endParaRPr lang="en-US" dirty="0"/>
          </a:p>
        </p:txBody>
      </p:sp>
    </p:spTree>
    <p:extLst>
      <p:ext uri="{BB962C8B-B14F-4D97-AF65-F5344CB8AC3E}">
        <p14:creationId xmlns:p14="http://schemas.microsoft.com/office/powerpoint/2010/main" val="411655738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SV</a:t>
            </a:r>
            <a:r>
              <a:rPr lang="en-US" altLang="en-US" smtClean="0"/>
              <a:t>Complementing the NHS Long Term Plan, the BHF have launched ‘Turning back the tide on heart and circulatory diseases’, a framework for beating the heartbreak of these conditions forever. Within this we recommend five core actions for the NHS and Government that we believe will make the biggest impact for people with or at risk of CVD.</a:t>
            </a:r>
          </a:p>
          <a:p>
            <a:endParaRPr lang="en-US" altLang="en-US" smtClean="0"/>
          </a:p>
          <a:p>
            <a:r>
              <a:rPr lang="en-US" altLang="en-US" smtClean="0"/>
              <a:t>The weblink goes to the BHF supporting page to give context and enable document download.</a:t>
            </a:r>
            <a:endParaRPr lang="en-GB" altLang="en-US" smtClean="0"/>
          </a:p>
          <a:p>
            <a:pPr eaLnBrk="1" hangingPunct="1">
              <a:spcBef>
                <a:spcPct val="0"/>
              </a:spcBef>
            </a:pPr>
            <a:endParaRPr lang="en-GB" altLang="en-US" smtClean="0"/>
          </a:p>
        </p:txBody>
      </p:sp>
      <p:sp>
        <p:nvSpPr>
          <p:cNvPr id="1024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3/9/2015</a:t>
            </a:r>
          </a:p>
        </p:txBody>
      </p:sp>
      <p:sp>
        <p:nvSpPr>
          <p:cNvPr id="10245"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smtClean="0"/>
          </a:p>
        </p:txBody>
      </p:sp>
      <p:sp>
        <p:nvSpPr>
          <p:cNvPr id="71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03D2546-0BA6-4C2A-8533-A0C49921D93B}" type="slidenum">
              <a:rPr lang="en-US" altLang="en-US"/>
              <a:pPr>
                <a:spcBef>
                  <a:spcPct val="0"/>
                </a:spcBef>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68DB45A-F905-4771-8691-5B607ED77FD3}" type="slidenum">
              <a:rPr lang="en-GB" altLang="en-US"/>
              <a:pPr>
                <a:spcBef>
                  <a:spcPct val="0"/>
                </a:spcBef>
              </a:pPr>
              <a:t>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16" name="Title 15"/>
          <p:cNvSpPr>
            <a:spLocks noGrp="1"/>
          </p:cNvSpPr>
          <p:nvPr>
            <p:ph type="title"/>
          </p:nvPr>
        </p:nvSpPr>
        <p:spPr>
          <a:xfrm>
            <a:off x="430410" y="4118994"/>
            <a:ext cx="9682171" cy="860581"/>
          </a:xfrm>
          <a:prstGeom prst="rect">
            <a:avLst/>
          </a:prstGeom>
        </p:spPr>
        <p:txBody>
          <a:bodyPr anchor="t">
            <a:noAutofit/>
          </a:bodyPr>
          <a:lstStyle>
            <a:lvl1pPr>
              <a:lnSpc>
                <a:spcPts val="6300"/>
              </a:lnSpc>
              <a:defRPr sz="5100" b="1" kern="1200" spc="-250" baseline="0">
                <a:solidFill>
                  <a:schemeClr val="bg1"/>
                </a:solidFill>
              </a:defRPr>
            </a:lvl1pPr>
          </a:lstStyle>
          <a:p>
            <a:r>
              <a:rPr lang="en-US" dirty="0" smtClean="0"/>
              <a:t>Click to edit Master title style</a:t>
            </a:r>
            <a:endParaRPr lang="en-US" dirty="0"/>
          </a:p>
        </p:txBody>
      </p:sp>
      <p:sp>
        <p:nvSpPr>
          <p:cNvPr id="28" name="Text Placeholder 27"/>
          <p:cNvSpPr>
            <a:spLocks noGrp="1"/>
          </p:cNvSpPr>
          <p:nvPr>
            <p:ph type="body" sz="quarter" idx="12" hasCustomPrompt="1"/>
          </p:nvPr>
        </p:nvSpPr>
        <p:spPr>
          <a:xfrm>
            <a:off x="441325" y="5004995"/>
            <a:ext cx="9671256" cy="523875"/>
          </a:xfrm>
        </p:spPr>
        <p:txBody>
          <a:bodyPr/>
          <a:lstStyle>
            <a:lvl1pPr marL="0" indent="0">
              <a:buFontTx/>
              <a:buNone/>
              <a:defRPr b="1" kern="1200" spc="-20" baseline="0">
                <a:solidFill>
                  <a:schemeClr val="accent6"/>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2" name="Date Placeholder 1"/>
          <p:cNvSpPr>
            <a:spLocks noGrp="1"/>
          </p:cNvSpPr>
          <p:nvPr>
            <p:ph type="dt" sz="half" idx="13"/>
          </p:nvPr>
        </p:nvSpPr>
        <p:spPr>
          <a:xfrm>
            <a:off x="472480" y="5733256"/>
            <a:ext cx="2743200" cy="365125"/>
          </a:xfrm>
        </p:spPr>
        <p:txBody>
          <a:bodyPr/>
          <a:lstStyle>
            <a:lvl1pPr>
              <a:defRPr>
                <a:solidFill>
                  <a:schemeClr val="bg1"/>
                </a:solidFill>
              </a:defRPr>
            </a:lvl1pPr>
          </a:lstStyle>
          <a:p>
            <a:fld id="{D50261AF-D39F-EC42-8AAA-179F004E1E0F}" type="datetime4">
              <a:rPr lang="en-GB" smtClean="0"/>
              <a:pPr/>
              <a:t>17 January 2019</a:t>
            </a:fld>
            <a:endParaRPr lang="en-US" dirty="0"/>
          </a:p>
        </p:txBody>
      </p:sp>
    </p:spTree>
    <p:extLst>
      <p:ext uri="{BB962C8B-B14F-4D97-AF65-F5344CB8AC3E}">
        <p14:creationId xmlns:p14="http://schemas.microsoft.com/office/powerpoint/2010/main" val="2211084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Wide ">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71" name="Text Placeholder 7"/>
          <p:cNvSpPr>
            <a:spLocks noGrp="1"/>
          </p:cNvSpPr>
          <p:nvPr>
            <p:ph type="body" sz="quarter" idx="15" hasCustomPrompt="1"/>
          </p:nvPr>
        </p:nvSpPr>
        <p:spPr>
          <a:xfrm>
            <a:off x="442479" y="752916"/>
            <a:ext cx="11303868" cy="5108722"/>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1/17/2019</a:t>
            </a:fld>
            <a:endParaRPr lang="en-US" dirty="0"/>
          </a:p>
        </p:txBody>
      </p:sp>
      <p:sp>
        <p:nvSpPr>
          <p:cNvPr id="69" name="Text Placeholder 7"/>
          <p:cNvSpPr>
            <a:spLocks noGrp="1"/>
          </p:cNvSpPr>
          <p:nvPr>
            <p:ph type="body" sz="quarter" idx="14" hasCustomPrompt="1"/>
          </p:nvPr>
        </p:nvSpPr>
        <p:spPr>
          <a:xfrm>
            <a:off x="442478" y="116632"/>
            <a:ext cx="11303868" cy="636283"/>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3011"/>
            <a:ext cx="12192000" cy="743712"/>
          </a:xfrm>
          <a:prstGeom prst="rect">
            <a:avLst/>
          </a:prstGeom>
        </p:spPr>
      </p:pic>
      <p:sp>
        <p:nvSpPr>
          <p:cNvPr id="3" name="TextBox 2"/>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1" name="TextBox 6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3" name="TextBox 6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4" name="TextBox 63"/>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5" name="TextBox 64"/>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le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402646"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52675" y="653559"/>
            <a:ext cx="7483475"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sp>
        <p:nvSpPr>
          <p:cNvPr id="71" name="Text Placeholder 7"/>
          <p:cNvSpPr>
            <a:spLocks noGrp="1"/>
          </p:cNvSpPr>
          <p:nvPr>
            <p:ph type="body" sz="quarter" idx="15" hasCustomPrompt="1"/>
          </p:nvPr>
        </p:nvSpPr>
        <p:spPr>
          <a:xfrm>
            <a:off x="2352675" y="1138500"/>
            <a:ext cx="7483475" cy="4723137"/>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1/17/2019</a:t>
            </a:fld>
            <a:endParaRPr lang="en-US" dirty="0"/>
          </a:p>
        </p:txBody>
      </p:sp>
      <p:sp>
        <p:nvSpPr>
          <p:cNvPr id="58" name="Date Placeholder 1"/>
          <p:cNvSpPr txBox="1">
            <a:spLocks/>
          </p:cNvSpPr>
          <p:nvPr userDrawn="1"/>
        </p:nvSpPr>
        <p:spPr>
          <a:xfrm>
            <a:off x="12009643" y="6793167"/>
            <a:ext cx="183403" cy="73556"/>
          </a:xfrm>
          <a:prstGeom prst="rect">
            <a:avLst/>
          </a:prstGeom>
        </p:spPr>
        <p:txBody>
          <a:bodyPr vert="horz" lIns="91440" tIns="45720" rIns="91440" bIns="45720" rtlCol="0" anchor="ctr"/>
          <a:lstStyle>
            <a:defPPr>
              <a:defRPr lang="en-US"/>
            </a:defPPr>
            <a:lvl1pPr algn="l" rtl="0" fontAlgn="base">
              <a:spcBef>
                <a:spcPct val="0"/>
              </a:spcBef>
              <a:spcAft>
                <a:spcPct val="0"/>
              </a:spcAft>
              <a:defRPr sz="1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BC0572A-B4F5-2A4E-AA83-BDE4EB7230CD}" type="datetimeFigureOut">
              <a:rPr lang="en-US" smtClean="0"/>
              <a:pPr/>
              <a:t>1/17/2019</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61" name="TextBox 6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3" name="TextBox 62"/>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4" name="TextBox 63"/>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5" name="TextBox 64"/>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6" name="TextBox 65"/>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67" name="Picture 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435463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36806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72346"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1" name="Text Placeholder 7"/>
          <p:cNvSpPr>
            <a:spLocks noGrp="1"/>
          </p:cNvSpPr>
          <p:nvPr>
            <p:ph type="body" sz="quarter" idx="15" hasCustomPrompt="1"/>
          </p:nvPr>
        </p:nvSpPr>
        <p:spPr>
          <a:xfrm>
            <a:off x="2372346"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2" name="Text Placeholder 7"/>
          <p:cNvSpPr>
            <a:spLocks noGrp="1"/>
          </p:cNvSpPr>
          <p:nvPr>
            <p:ph type="body" sz="quarter" idx="16" hasCustomPrompt="1"/>
          </p:nvPr>
        </p:nvSpPr>
        <p:spPr>
          <a:xfrm>
            <a:off x="6165564"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3" name="Text Placeholder 7"/>
          <p:cNvSpPr>
            <a:spLocks noGrp="1"/>
          </p:cNvSpPr>
          <p:nvPr>
            <p:ph type="body" sz="quarter" idx="17" hasCustomPrompt="1"/>
          </p:nvPr>
        </p:nvSpPr>
        <p:spPr>
          <a:xfrm>
            <a:off x="6165564"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0"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1/17/2019</a:t>
            </a:fld>
            <a:endParaRPr lang="en-US" dirty="0"/>
          </a:p>
        </p:txBody>
      </p:sp>
      <p:sp>
        <p:nvSpPr>
          <p:cNvPr id="64" name="TextBox 6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5" name="TextBox 64"/>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6" name="TextBox 65"/>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7" name="TextBox 6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9" name="TextBox 6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4" name="Picture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85498"/>
            <a:ext cx="12192000" cy="743712"/>
          </a:xfrm>
          <a:prstGeom prst="rect">
            <a:avLst/>
          </a:prstGeom>
        </p:spPr>
      </p:pic>
      <p:sp>
        <p:nvSpPr>
          <p:cNvPr id="76" name="TextBox 75"/>
          <p:cNvSpPr txBox="1"/>
          <p:nvPr userDrawn="1"/>
        </p:nvSpPr>
        <p:spPr>
          <a:xfrm>
            <a:off x="455925" y="64778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7" name="TextBox 76"/>
          <p:cNvSpPr txBox="1"/>
          <p:nvPr userDrawn="1"/>
        </p:nvSpPr>
        <p:spPr>
          <a:xfrm>
            <a:off x="1581823" y="64778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8" name="TextBox 77"/>
          <p:cNvSpPr txBox="1"/>
          <p:nvPr userDrawn="1"/>
        </p:nvSpPr>
        <p:spPr>
          <a:xfrm>
            <a:off x="2641264" y="63974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9" name="TextBox 78"/>
          <p:cNvSpPr txBox="1"/>
          <p:nvPr userDrawn="1"/>
        </p:nvSpPr>
        <p:spPr>
          <a:xfrm>
            <a:off x="3747068" y="64710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0" name="TextBox 79"/>
          <p:cNvSpPr txBox="1"/>
          <p:nvPr userDrawn="1"/>
        </p:nvSpPr>
        <p:spPr>
          <a:xfrm>
            <a:off x="4937527" y="64710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9815" y="6273093"/>
            <a:ext cx="2021440" cy="750474"/>
          </a:xfrm>
          <a:prstGeom prst="rect">
            <a:avLst/>
          </a:prstGeom>
        </p:spPr>
      </p:pic>
    </p:spTree>
    <p:extLst>
      <p:ext uri="{BB962C8B-B14F-4D97-AF65-F5344CB8AC3E}">
        <p14:creationId xmlns:p14="http://schemas.microsoft.com/office/powerpoint/2010/main" val="1335327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Leads Text 50:50">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11312842"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3" name="Text Placeholder 7"/>
          <p:cNvSpPr>
            <a:spLocks noGrp="1"/>
          </p:cNvSpPr>
          <p:nvPr>
            <p:ph type="body" sz="quarter" idx="17" hasCustomPrompt="1"/>
          </p:nvPr>
        </p:nvSpPr>
        <p:spPr>
          <a:xfrm>
            <a:off x="6202346" y="1126388"/>
            <a:ext cx="5544000" cy="4735250"/>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4" name="Picture Placeholder 3"/>
          <p:cNvSpPr>
            <a:spLocks noGrp="1"/>
          </p:cNvSpPr>
          <p:nvPr>
            <p:ph type="pic" sz="quarter" idx="18"/>
          </p:nvPr>
        </p:nvSpPr>
        <p:spPr>
          <a:xfrm>
            <a:off x="433388" y="643097"/>
            <a:ext cx="5518150" cy="5218540"/>
          </a:xfrm>
        </p:spPr>
        <p:txBody>
          <a:bodyPr/>
          <a:lstStyle/>
          <a:p>
            <a:endParaRPr lang="en-US"/>
          </a:p>
        </p:txBody>
      </p:sp>
      <p:sp>
        <p:nvSpPr>
          <p:cNvPr id="70" name="Text Placeholder 7"/>
          <p:cNvSpPr>
            <a:spLocks noGrp="1"/>
          </p:cNvSpPr>
          <p:nvPr>
            <p:ph type="body" sz="quarter" idx="19" hasCustomPrompt="1"/>
          </p:nvPr>
        </p:nvSpPr>
        <p:spPr>
          <a:xfrm>
            <a:off x="6202346" y="640387"/>
            <a:ext cx="5547521"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84" name="TextBox 8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86" name="TextBox 85"/>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87" name="TextBox 86"/>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88" name="TextBox 87"/>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9" name="TextBox 8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90" name="Picture 8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370073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gram Leads Text 4:2 Split">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3" y="292"/>
            <a:ext cx="11316363"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4" name="Text Placeholder 7"/>
          <p:cNvSpPr>
            <a:spLocks noGrp="1"/>
          </p:cNvSpPr>
          <p:nvPr>
            <p:ph type="body" sz="quarter" idx="18" hasCustomPrompt="1"/>
          </p:nvPr>
        </p:nvSpPr>
        <p:spPr>
          <a:xfrm>
            <a:off x="8113867" y="595154"/>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5" name="Text Placeholder 7"/>
          <p:cNvSpPr>
            <a:spLocks noGrp="1"/>
          </p:cNvSpPr>
          <p:nvPr>
            <p:ph type="body" sz="quarter" idx="19" hasCustomPrompt="1"/>
          </p:nvPr>
        </p:nvSpPr>
        <p:spPr>
          <a:xfrm>
            <a:off x="8113867" y="1081154"/>
            <a:ext cx="3636000" cy="4780483"/>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6" name="Picture Placeholder 3"/>
          <p:cNvSpPr>
            <a:spLocks noGrp="1"/>
          </p:cNvSpPr>
          <p:nvPr>
            <p:ph type="pic" sz="quarter" idx="20"/>
          </p:nvPr>
        </p:nvSpPr>
        <p:spPr>
          <a:xfrm>
            <a:off x="433388" y="598713"/>
            <a:ext cx="7409926" cy="5262924"/>
          </a:xfrm>
        </p:spPr>
        <p:txBody>
          <a:bodyPr/>
          <a:lstStyle/>
          <a:p>
            <a:endParaRPr lang="en-US"/>
          </a:p>
        </p:txBody>
      </p:sp>
      <p:sp>
        <p:nvSpPr>
          <p:cNvPr id="59"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1/17/2019</a:t>
            </a:fld>
            <a:endParaRPr lang="en-US" dirty="0"/>
          </a:p>
        </p:txBody>
      </p:sp>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1" name="TextBox 7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2" name="TextBox 71"/>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3" name="TextBox 7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7" name="TextBox 7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8" name="TextBox 77"/>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9" name="Picture 7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135951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Width Feature Image or Diagram">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857619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6" name="Picture Placeholder 3"/>
          <p:cNvSpPr>
            <a:spLocks noGrp="1"/>
          </p:cNvSpPr>
          <p:nvPr>
            <p:ph type="pic" sz="quarter" idx="20" hasCustomPrompt="1"/>
          </p:nvPr>
        </p:nvSpPr>
        <p:spPr>
          <a:xfrm>
            <a:off x="5784" y="820666"/>
            <a:ext cx="12184624" cy="5316677"/>
          </a:xfrm>
        </p:spPr>
        <p:txBody>
          <a:bodyPr/>
          <a:lstStyle/>
          <a:p>
            <a:r>
              <a:rPr lang="en-US" dirty="0" smtClean="0"/>
              <a:t> </a:t>
            </a:r>
            <a:endParaRPr lang="en-US" dirty="0"/>
          </a:p>
        </p:txBody>
      </p:sp>
      <p:sp>
        <p:nvSpPr>
          <p:cNvPr id="4" name="Text Placeholder 3"/>
          <p:cNvSpPr>
            <a:spLocks noGrp="1"/>
          </p:cNvSpPr>
          <p:nvPr>
            <p:ph type="body" sz="quarter" idx="21" hasCustomPrompt="1"/>
          </p:nvPr>
        </p:nvSpPr>
        <p:spPr>
          <a:xfrm>
            <a:off x="433386" y="5812248"/>
            <a:ext cx="5085137" cy="326119"/>
          </a:xfrm>
          <a:solidFill>
            <a:srgbClr val="630D2E"/>
          </a:solidFill>
        </p:spPr>
        <p:txBody>
          <a:bodyPr anchor="b">
            <a:normAutofit/>
          </a:bodyPr>
          <a:lstStyle>
            <a:lvl1pPr marL="0" indent="0">
              <a:lnSpc>
                <a:spcPts val="1300"/>
              </a:lnSpc>
              <a:buFontTx/>
              <a:buNone/>
              <a:defRPr sz="1200" i="1">
                <a:solidFill>
                  <a:schemeClr val="bg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insert caption text</a:t>
            </a:r>
            <a:endParaRPr lang="en-US" dirty="0"/>
          </a:p>
        </p:txBody>
      </p:sp>
      <p:sp>
        <p:nvSpPr>
          <p:cNvPr id="58"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1/17/2019</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0" name="TextBox 69"/>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1" name="TextBox 7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2" name="TextBox 71"/>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3" name="TextBox 72"/>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4" name="TextBox 73"/>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663738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261AF-D39F-EC42-8AAA-179F004E1E0F}" type="datetime4">
              <a:rPr lang="en-GB" smtClean="0"/>
              <a:t>17 January 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97C7-A219-2E4B-A0C4-9FBBCAC9F82A}" type="slidenum">
              <a:rPr lang="en-US" smtClean="0"/>
              <a:t>‹#›</a:t>
            </a:fld>
            <a:endParaRPr lang="en-US"/>
          </a:p>
        </p:txBody>
      </p:sp>
    </p:spTree>
    <p:extLst>
      <p:ext uri="{BB962C8B-B14F-4D97-AF65-F5344CB8AC3E}">
        <p14:creationId xmlns:p14="http://schemas.microsoft.com/office/powerpoint/2010/main" val="43600153"/>
      </p:ext>
    </p:extLst>
  </p:cSld>
  <p:clrMap bg1="lt1" tx1="dk1" bg2="lt2" tx2="dk2" accent1="accent1" accent2="accent2" accent3="accent3" accent4="accent4" accent5="accent5" accent6="accent6" hlink="hlink" folHlink="folHlink"/>
  <p:sldLayoutIdLst>
    <p:sldLayoutId id="2147483838" r:id="rId1"/>
    <p:sldLayoutId id="2147483859" r:id="rId2"/>
    <p:sldLayoutId id="2147483847" r:id="rId3"/>
    <p:sldLayoutId id="2147483850" r:id="rId4"/>
    <p:sldLayoutId id="2147483853" r:id="rId5"/>
    <p:sldLayoutId id="2147483854" r:id="rId6"/>
    <p:sldLayoutId id="2147483855" r:id="rId7"/>
  </p:sldLayoutIdLst>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67" y="1628775"/>
            <a:ext cx="10729384" cy="3384550"/>
          </a:xfrm>
        </p:spPr>
        <p:txBody>
          <a:bodyPr rtlCol="0"/>
          <a:lstStyle/>
          <a:p>
            <a:pPr algn="ctr" eaLnBrk="1" fontAlgn="auto" hangingPunct="1">
              <a:spcAft>
                <a:spcPts val="0"/>
              </a:spcAft>
              <a:defRPr/>
            </a:pPr>
            <a:r>
              <a:rPr lang="en-GB" sz="5400" dirty="0" smtClean="0">
                <a:latin typeface="Arial" panose="020B0604020202020204" pitchFamily="34" charset="0"/>
                <a:cs typeface="Arial" panose="020B0604020202020204" pitchFamily="34" charset="0"/>
              </a:rPr>
              <a:t/>
            </a:r>
            <a:br>
              <a:rPr lang="en-GB" sz="5400" dirty="0" smtClean="0">
                <a:latin typeface="Arial" panose="020B0604020202020204" pitchFamily="34" charset="0"/>
                <a:cs typeface="Arial" panose="020B0604020202020204" pitchFamily="34" charset="0"/>
              </a:rPr>
            </a:br>
            <a:r>
              <a:rPr lang="en-GB" sz="5400" dirty="0" smtClean="0">
                <a:latin typeface="Arial" panose="020B0604020202020204" pitchFamily="34" charset="0"/>
                <a:cs typeface="Arial" panose="020B0604020202020204" pitchFamily="34" charset="0"/>
              </a:rPr>
              <a:t>Charities and support groups</a:t>
            </a:r>
            <a:br>
              <a:rPr lang="en-GB" sz="54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Sheena Vernon</a:t>
            </a:r>
            <a:r>
              <a:rPr lang="en-US" sz="5400" dirty="0" smtClean="0"/>
              <a:t/>
            </a:r>
            <a:br>
              <a:rPr lang="en-US" sz="5400" dirty="0" smtClean="0"/>
            </a:br>
            <a:r>
              <a:rPr lang="en-US" sz="4400" dirty="0"/>
              <a:t/>
            </a:r>
            <a:br>
              <a:rPr lang="en-US" sz="4400" dirty="0"/>
            </a:br>
            <a:r>
              <a:rPr lang="en-US" sz="4400" dirty="0"/>
              <a:t/>
            </a:r>
            <a:br>
              <a:rPr lang="en-US" sz="4400" dirty="0"/>
            </a:br>
            <a:endParaRPr lang="en-US" sz="4400" dirty="0"/>
          </a:p>
        </p:txBody>
      </p:sp>
      <p:sp>
        <p:nvSpPr>
          <p:cNvPr id="5123" name="Date Placeholder 3"/>
          <p:cNvSpPr>
            <a:spLocks noGrp="1"/>
          </p:cNvSpPr>
          <p:nvPr>
            <p:ph type="dt" sz="quarter" idx="13"/>
          </p:nvPr>
        </p:nvSpPr>
        <p:spPr bwMode="auto">
          <a:xfrm>
            <a:off x="3287185" y="4868863"/>
            <a:ext cx="5480049"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3600" smtClean="0">
                <a:solidFill>
                  <a:schemeClr val="bg1"/>
                </a:solidFill>
                <a:latin typeface="Arial" charset="0"/>
                <a:cs typeface="Arial" charset="0"/>
              </a:rPr>
              <a:t>18</a:t>
            </a:r>
            <a:r>
              <a:rPr lang="en-GB" altLang="en-US" sz="3600" baseline="30000" smtClean="0">
                <a:solidFill>
                  <a:schemeClr val="bg1"/>
                </a:solidFill>
                <a:latin typeface="Arial" charset="0"/>
                <a:cs typeface="Arial" charset="0"/>
              </a:rPr>
              <a:t>th</a:t>
            </a:r>
            <a:r>
              <a:rPr lang="en-GB" altLang="en-US" sz="3600" smtClean="0">
                <a:solidFill>
                  <a:schemeClr val="bg1"/>
                </a:solidFill>
                <a:latin typeface="Arial" charset="0"/>
                <a:cs typeface="Arial" charset="0"/>
              </a:rPr>
              <a:t> January 2019</a:t>
            </a:r>
          </a:p>
        </p:txBody>
      </p:sp>
    </p:spTree>
    <p:extLst>
      <p:ext uri="{BB962C8B-B14F-4D97-AF65-F5344CB8AC3E}">
        <p14:creationId xmlns:p14="http://schemas.microsoft.com/office/powerpoint/2010/main" val="27629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752476"/>
            <a:ext cx="10550160" cy="5108575"/>
          </a:xfrm>
        </p:spPr>
        <p:txBody>
          <a:bodyPr/>
          <a:lstStyle/>
          <a:p>
            <a:pPr marL="342900" indent="-342900">
              <a:buFont typeface="Arial" panose="020B0604020202020204" pitchFamily="34" charset="0"/>
              <a:buChar char="•"/>
              <a:defRPr/>
            </a:pPr>
            <a:endParaRPr lang="en-GB" b="1" dirty="0" smtClean="0"/>
          </a:p>
          <a:p>
            <a:pPr marL="342900" indent="-342900">
              <a:buFont typeface="Arial" panose="020B0604020202020204" pitchFamily="34" charset="0"/>
              <a:buChar char="•"/>
              <a:defRPr/>
            </a:pPr>
            <a:r>
              <a:rPr lang="en-GB" b="1" dirty="0" smtClean="0"/>
              <a:t>Purpose:  </a:t>
            </a:r>
          </a:p>
          <a:p>
            <a:pPr marL="342900" indent="-342900">
              <a:buFont typeface="Arial" panose="020B0604020202020204" pitchFamily="34" charset="0"/>
              <a:buChar char="•"/>
              <a:defRPr/>
            </a:pPr>
            <a:r>
              <a:rPr lang="en-GB" dirty="0" smtClean="0"/>
              <a:t>South West charities to lay out their program of activity </a:t>
            </a:r>
          </a:p>
          <a:p>
            <a:pPr marL="342900" indent="-342900">
              <a:buFont typeface="Arial" panose="020B0604020202020204" pitchFamily="34" charset="0"/>
              <a:buChar char="•"/>
              <a:defRPr/>
            </a:pPr>
            <a:r>
              <a:rPr lang="en-GB" dirty="0" smtClean="0"/>
              <a:t>Mutual support can be developed</a:t>
            </a:r>
          </a:p>
          <a:p>
            <a:pPr marL="342900" indent="-342900">
              <a:buFont typeface="Arial" panose="020B0604020202020204" pitchFamily="34" charset="0"/>
              <a:buChar char="•"/>
              <a:defRPr/>
            </a:pPr>
            <a:r>
              <a:rPr lang="en-GB" dirty="0" smtClean="0"/>
              <a:t>Clear to patients and families what support is available.</a:t>
            </a:r>
          </a:p>
          <a:p>
            <a:pPr>
              <a:defRPr/>
            </a:pPr>
            <a:endParaRPr lang="en-GB" sz="3600" dirty="0"/>
          </a:p>
          <a:p>
            <a:pPr algn="ctr">
              <a:defRPr/>
            </a:pPr>
            <a:r>
              <a:rPr lang="en-GB" sz="3600" b="1" dirty="0" smtClean="0">
                <a:solidFill>
                  <a:srgbClr val="8F2850"/>
                </a:solidFill>
              </a:rPr>
              <a:t>Suggestions/ideas for joint working? </a:t>
            </a:r>
          </a:p>
          <a:p>
            <a:pPr marL="342900" indent="-342900">
              <a:buFont typeface="Arial" panose="020B0604020202020204" pitchFamily="34" charset="0"/>
              <a:buChar char="•"/>
              <a:defRPr/>
            </a:pPr>
            <a:endParaRPr lang="en-GB" dirty="0"/>
          </a:p>
          <a:p>
            <a:pPr>
              <a:defRPr/>
            </a:pPr>
            <a:endParaRPr lang="en-GB" dirty="0"/>
          </a:p>
        </p:txBody>
      </p:sp>
      <p:sp>
        <p:nvSpPr>
          <p:cNvPr id="3" name="Text Placeholder 2"/>
          <p:cNvSpPr>
            <a:spLocks noGrp="1"/>
          </p:cNvSpPr>
          <p:nvPr>
            <p:ph type="body" sz="quarter" idx="14"/>
          </p:nvPr>
        </p:nvSpPr>
        <p:spPr>
          <a:xfrm>
            <a:off x="442384" y="115888"/>
            <a:ext cx="11303000" cy="482600"/>
          </a:xfrm>
        </p:spPr>
        <p:txBody>
          <a:bodyPr/>
          <a:lstStyle/>
          <a:p>
            <a:pPr>
              <a:defRPr/>
            </a:pPr>
            <a:r>
              <a:rPr lang="en-GB" dirty="0" smtClean="0"/>
              <a:t>Next Steps- Charity Day March 2019</a:t>
            </a:r>
            <a:endParaRPr lang="en-GB" dirty="0"/>
          </a:p>
        </p:txBody>
      </p:sp>
    </p:spTree>
    <p:extLst>
      <p:ext uri="{BB962C8B-B14F-4D97-AF65-F5344CB8AC3E}">
        <p14:creationId xmlns:p14="http://schemas.microsoft.com/office/powerpoint/2010/main" val="13540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56218" y="2492376"/>
            <a:ext cx="9814983" cy="1668463"/>
          </a:xfrm>
        </p:spPr>
        <p:txBody>
          <a:bodyPr>
            <a:normAutofit/>
          </a:bodyPr>
          <a:lstStyle/>
          <a:p>
            <a:pPr algn="ctr">
              <a:defRPr/>
            </a:pPr>
            <a:r>
              <a:rPr lang="en-US" sz="5400" dirty="0" smtClean="0">
                <a:solidFill>
                  <a:schemeClr val="bg1"/>
                </a:solidFill>
              </a:rPr>
              <a:t>Thank you</a:t>
            </a:r>
            <a:endParaRPr lang="en-US" sz="5400" dirty="0">
              <a:solidFill>
                <a:schemeClr val="bg1"/>
              </a:solidFill>
            </a:endParaRPr>
          </a:p>
        </p:txBody>
      </p:sp>
    </p:spTree>
    <p:extLst>
      <p:ext uri="{BB962C8B-B14F-4D97-AF65-F5344CB8AC3E}">
        <p14:creationId xmlns:p14="http://schemas.microsoft.com/office/powerpoint/2010/main" val="271511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752476"/>
            <a:ext cx="11303000" cy="5108575"/>
          </a:xfrm>
        </p:spPr>
        <p:txBody>
          <a:bodyPr/>
          <a:lstStyle/>
          <a:p>
            <a:pPr marL="342900" indent="-342900">
              <a:buFont typeface="Wingdings" panose="05000000000000000000" pitchFamily="2" charset="2"/>
              <a:buChar char="§"/>
              <a:defRPr/>
            </a:pPr>
            <a:endParaRPr lang="en-GB" dirty="0" smtClean="0"/>
          </a:p>
          <a:p>
            <a:pPr marL="342900" indent="-342900">
              <a:buFont typeface="Wingdings" panose="05000000000000000000" pitchFamily="2" charset="2"/>
              <a:buChar char="§"/>
              <a:defRPr/>
            </a:pPr>
            <a:r>
              <a:rPr lang="en-GB" dirty="0" smtClean="0"/>
              <a:t>Overview of local charities</a:t>
            </a:r>
          </a:p>
          <a:p>
            <a:pPr marL="342900" indent="-342900">
              <a:buFont typeface="Wingdings" panose="05000000000000000000" pitchFamily="2" charset="2"/>
              <a:buChar char="§"/>
              <a:defRPr/>
            </a:pPr>
            <a:endParaRPr lang="en-GB" dirty="0" smtClean="0"/>
          </a:p>
          <a:p>
            <a:pPr marL="342900" indent="-342900">
              <a:buFont typeface="Wingdings" panose="05000000000000000000" pitchFamily="2" charset="2"/>
              <a:buChar char="§"/>
              <a:defRPr/>
            </a:pPr>
            <a:r>
              <a:rPr lang="en-GB" dirty="0" smtClean="0"/>
              <a:t>Next steps/ joint working </a:t>
            </a:r>
            <a:endParaRPr lang="en-GB" dirty="0"/>
          </a:p>
        </p:txBody>
      </p:sp>
      <p:sp>
        <p:nvSpPr>
          <p:cNvPr id="3" name="Text Placeholder 2"/>
          <p:cNvSpPr>
            <a:spLocks noGrp="1"/>
          </p:cNvSpPr>
          <p:nvPr>
            <p:ph type="body" sz="quarter" idx="14"/>
          </p:nvPr>
        </p:nvSpPr>
        <p:spPr>
          <a:xfrm>
            <a:off x="442384" y="115888"/>
            <a:ext cx="11303000" cy="482600"/>
          </a:xfrm>
        </p:spPr>
        <p:txBody>
          <a:bodyPr/>
          <a:lstStyle/>
          <a:p>
            <a:pPr>
              <a:defRPr/>
            </a:pPr>
            <a:r>
              <a:rPr lang="en-GB" dirty="0" smtClean="0"/>
              <a:t>Purpose</a:t>
            </a:r>
            <a:endParaRPr lang="en-GB" dirty="0"/>
          </a:p>
        </p:txBody>
      </p:sp>
    </p:spTree>
    <p:extLst>
      <p:ext uri="{BB962C8B-B14F-4D97-AF65-F5344CB8AC3E}">
        <p14:creationId xmlns:p14="http://schemas.microsoft.com/office/powerpoint/2010/main" val="382438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92500" lnSpcReduction="10000"/>
          </a:bodyPr>
          <a:lstStyle/>
          <a:p>
            <a:pPr marL="457200" indent="-457200">
              <a:buAutoNum type="arabicPeriod"/>
            </a:pPr>
            <a:r>
              <a:rPr lang="en-GB" dirty="0" smtClean="0"/>
              <a:t>British Heart Foundation</a:t>
            </a:r>
          </a:p>
          <a:p>
            <a:pPr marL="457200" indent="-457200">
              <a:buAutoNum type="arabicPeriod"/>
            </a:pPr>
            <a:r>
              <a:rPr lang="en-GB" dirty="0" smtClean="0"/>
              <a:t>Youth at Heart (Adult)</a:t>
            </a:r>
            <a:endParaRPr lang="en-GB" dirty="0"/>
          </a:p>
          <a:p>
            <a:pPr marL="457200" indent="-457200">
              <a:buAutoNum type="arabicPeriod"/>
            </a:pPr>
            <a:r>
              <a:rPr lang="en-GB" dirty="0" smtClean="0"/>
              <a:t>Heart Families South West</a:t>
            </a:r>
          </a:p>
          <a:p>
            <a:pPr marL="457200" indent="-457200">
              <a:buAutoNum type="arabicPeriod"/>
            </a:pPr>
            <a:r>
              <a:rPr lang="en-GB" dirty="0" smtClean="0"/>
              <a:t>Heart Heroes</a:t>
            </a:r>
            <a:endParaRPr lang="en-GB" dirty="0"/>
          </a:p>
          <a:p>
            <a:pPr marL="457200" indent="-457200">
              <a:buAutoNum type="arabicPeriod"/>
            </a:pPr>
            <a:r>
              <a:rPr lang="en-GB" dirty="0" smtClean="0"/>
              <a:t>Little Heart Matters</a:t>
            </a:r>
          </a:p>
          <a:p>
            <a:pPr marL="457200" indent="-457200">
              <a:buAutoNum type="arabicPeriod"/>
            </a:pPr>
            <a:endParaRPr lang="en-GB" dirty="0" smtClean="0"/>
          </a:p>
          <a:p>
            <a:pPr marL="457200" indent="-457200">
              <a:buAutoNum type="arabicPeriod"/>
            </a:pPr>
            <a:r>
              <a:rPr lang="en-GB" dirty="0" smtClean="0"/>
              <a:t>Gloucestershire Heart Families (no update)</a:t>
            </a:r>
          </a:p>
          <a:p>
            <a:pPr marL="457200" indent="-457200">
              <a:buAutoNum type="arabicPeriod"/>
            </a:pPr>
            <a:r>
              <a:rPr lang="en-GB" dirty="0" smtClean="0"/>
              <a:t>Amelia Matters, Wales  (no update)</a:t>
            </a:r>
          </a:p>
          <a:p>
            <a:pPr marL="457200" indent="-457200">
              <a:buAutoNum type="arabicPeriod"/>
            </a:pPr>
            <a:r>
              <a:rPr lang="en-GB" dirty="0" smtClean="0"/>
              <a:t>Heart Circle  (email update </a:t>
            </a:r>
            <a:r>
              <a:rPr lang="en-GB" smtClean="0"/>
              <a:t>no update ) </a:t>
            </a:r>
            <a:endParaRPr lang="en-GB" dirty="0" smtClean="0"/>
          </a:p>
          <a:p>
            <a:endParaRPr lang="en-GB" sz="3600" dirty="0" smtClean="0"/>
          </a:p>
          <a:p>
            <a:pPr algn="ctr"/>
            <a:r>
              <a:rPr lang="en-GB" sz="3600" b="1" dirty="0" smtClean="0">
                <a:solidFill>
                  <a:srgbClr val="8F2850"/>
                </a:solidFill>
              </a:rPr>
              <a:t>Are there others? </a:t>
            </a:r>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GB" dirty="0"/>
          </a:p>
        </p:txBody>
      </p:sp>
      <p:sp>
        <p:nvSpPr>
          <p:cNvPr id="3" name="Date Placeholder 2"/>
          <p:cNvSpPr>
            <a:spLocks noGrp="1"/>
          </p:cNvSpPr>
          <p:nvPr>
            <p:ph type="dt" sz="half" idx="2"/>
          </p:nvPr>
        </p:nvSpPr>
        <p:spPr/>
        <p:txBody>
          <a:bodyPr/>
          <a:lstStyle/>
          <a:p>
            <a:fld id="{7A3E38DF-0A78-42DA-B2FF-95A919169BD5}" type="datetime1">
              <a:rPr lang="en-US" smtClean="0"/>
              <a:t>1/17/2019</a:t>
            </a:fld>
            <a:endParaRPr lang="en-US" dirty="0"/>
          </a:p>
        </p:txBody>
      </p:sp>
      <p:sp>
        <p:nvSpPr>
          <p:cNvPr id="4" name="Text Placeholder 3"/>
          <p:cNvSpPr>
            <a:spLocks noGrp="1"/>
          </p:cNvSpPr>
          <p:nvPr>
            <p:ph type="body" sz="quarter" idx="14"/>
          </p:nvPr>
        </p:nvSpPr>
        <p:spPr/>
        <p:txBody>
          <a:bodyPr/>
          <a:lstStyle/>
          <a:p>
            <a:r>
              <a:rPr lang="en-GB" dirty="0" smtClean="0"/>
              <a:t>Network local charities </a:t>
            </a:r>
            <a:endParaRPr lang="en-GB" dirty="0"/>
          </a:p>
        </p:txBody>
      </p:sp>
    </p:spTree>
    <p:extLst>
      <p:ext uri="{BB962C8B-B14F-4D97-AF65-F5344CB8AC3E}">
        <p14:creationId xmlns:p14="http://schemas.microsoft.com/office/powerpoint/2010/main" val="38508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8367" y="765176"/>
            <a:ext cx="11305117" cy="5108575"/>
          </a:xfrm>
        </p:spPr>
        <p:txBody>
          <a:bodyPr rtlCol="0"/>
          <a:lstStyle/>
          <a:p>
            <a:pPr algn="r">
              <a:defRPr/>
            </a:pPr>
            <a:endParaRPr lang="en-GB" dirty="0"/>
          </a:p>
          <a:p>
            <a:pPr algn="r">
              <a:defRPr/>
            </a:pPr>
            <a:endParaRPr lang="en-GB" dirty="0"/>
          </a:p>
          <a:p>
            <a:pPr algn="r">
              <a:defRPr/>
            </a:pPr>
            <a:endParaRPr lang="en-GB" dirty="0" smtClean="0"/>
          </a:p>
          <a:p>
            <a:pPr>
              <a:defRPr/>
            </a:pPr>
            <a:endParaRPr lang="en-GB" dirty="0"/>
          </a:p>
          <a:p>
            <a:pPr>
              <a:defRPr/>
            </a:pPr>
            <a:endParaRPr lang="en-GB" dirty="0" smtClean="0">
              <a:solidFill>
                <a:schemeClr val="tx1"/>
              </a:solidFill>
            </a:endParaRPr>
          </a:p>
        </p:txBody>
      </p:sp>
      <p:sp>
        <p:nvSpPr>
          <p:cNvPr id="5123" name="Date Placeholder 3"/>
          <p:cNvSpPr>
            <a:spLocks noGrp="1"/>
          </p:cNvSpPr>
          <p:nvPr>
            <p:ph type="dt" sz="quarter" idx="4294967295"/>
          </p:nvPr>
        </p:nvSpPr>
        <p:spPr bwMode="auto">
          <a:xfrm>
            <a:off x="12009968" y="6792914"/>
            <a:ext cx="182033" cy="73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F30320-4568-47C0-9AFA-5E27E2C3E61C}" type="datetime1">
              <a:rPr lang="en-US" altLang="en-US" smtClean="0">
                <a:solidFill>
                  <a:schemeClr val="bg1"/>
                </a:solidFill>
              </a:rPr>
              <a:pPr fontAlgn="base">
                <a:spcBef>
                  <a:spcPct val="0"/>
                </a:spcBef>
                <a:spcAft>
                  <a:spcPct val="0"/>
                </a:spcAft>
                <a:defRPr/>
              </a:pPr>
              <a:t>1/17/2019</a:t>
            </a:fld>
            <a:endParaRPr lang="en-US" altLang="en-US" smtClean="0">
              <a:solidFill>
                <a:schemeClr val="bg1"/>
              </a:solidFill>
            </a:endParaRPr>
          </a:p>
        </p:txBody>
      </p:sp>
      <p:sp>
        <p:nvSpPr>
          <p:cNvPr id="5" name="Text Placeholder 4"/>
          <p:cNvSpPr>
            <a:spLocks noGrp="1"/>
          </p:cNvSpPr>
          <p:nvPr>
            <p:ph type="body" sz="quarter" idx="14"/>
          </p:nvPr>
        </p:nvSpPr>
        <p:spPr>
          <a:xfrm>
            <a:off x="442384" y="115888"/>
            <a:ext cx="11303000" cy="482600"/>
          </a:xfrm>
        </p:spPr>
        <p:txBody>
          <a:bodyPr rtlCol="0"/>
          <a:lstStyle/>
          <a:p>
            <a:pPr eaLnBrk="1" fontAlgn="auto" hangingPunct="1">
              <a:spcAft>
                <a:spcPts val="0"/>
              </a:spcAft>
              <a:defRPr/>
            </a:pPr>
            <a:r>
              <a:rPr lang="en-US" sz="2800" dirty="0" smtClean="0"/>
              <a:t>British Heart Foundation</a:t>
            </a:r>
            <a:endParaRPr lang="en-US" sz="2800" dirty="0"/>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284" y="1304926"/>
            <a:ext cx="9508067"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41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620688"/>
            <a:ext cx="11303000" cy="5240363"/>
          </a:xfrm>
        </p:spPr>
        <p:txBody>
          <a:bodyPr>
            <a:normAutofit fontScale="62500" lnSpcReduction="20000"/>
          </a:bodyPr>
          <a:lstStyle/>
          <a:p>
            <a:pPr>
              <a:defRPr/>
            </a:pPr>
            <a:endParaRPr lang="en-GB" sz="2900" u="sng" dirty="0"/>
          </a:p>
          <a:p>
            <a:pPr>
              <a:defRPr/>
            </a:pPr>
            <a:r>
              <a:rPr lang="en-GB" sz="2900" u="sng" dirty="0" smtClean="0">
                <a:solidFill>
                  <a:srgbClr val="00B050"/>
                </a:solidFill>
              </a:rPr>
              <a:t>3 </a:t>
            </a:r>
            <a:r>
              <a:rPr lang="en-GB" sz="2900" u="sng" dirty="0">
                <a:solidFill>
                  <a:srgbClr val="00B050"/>
                </a:solidFill>
              </a:rPr>
              <a:t>successes;</a:t>
            </a:r>
          </a:p>
          <a:p>
            <a:pPr marL="342900" indent="-342900">
              <a:buFont typeface="Arial" panose="020B0604020202020204" pitchFamily="34" charset="0"/>
              <a:buChar char="•"/>
              <a:defRPr/>
            </a:pPr>
            <a:r>
              <a:rPr lang="en-GB" sz="2900" dirty="0" smtClean="0"/>
              <a:t>Creating a collection of closed Facebook groups where members can share concerns, fears and aspirations with others travelling the same path as them selves.</a:t>
            </a:r>
          </a:p>
          <a:p>
            <a:pPr marL="342900" indent="-342900">
              <a:buFont typeface="Arial" panose="020B0604020202020204" pitchFamily="34" charset="0"/>
              <a:buChar char="•"/>
              <a:defRPr/>
            </a:pPr>
            <a:r>
              <a:rPr lang="en-GB" sz="2900" dirty="0" smtClean="0"/>
              <a:t>Creating teenaged focussed support and information services that include trips away, links to teenagers across the country and an opportunity to link to text youth support. </a:t>
            </a:r>
          </a:p>
          <a:p>
            <a:pPr marL="342900" indent="-342900">
              <a:buFont typeface="Arial" panose="020B0604020202020204" pitchFamily="34" charset="0"/>
              <a:buChar char="•"/>
              <a:defRPr/>
            </a:pPr>
            <a:r>
              <a:rPr lang="en-GB" sz="2900" dirty="0" smtClean="0"/>
              <a:t>Single ventricle heart condition focussed schools information from pre school into further education. HCP’s , EHCP’s and information of sport and exercise.</a:t>
            </a:r>
            <a:endParaRPr lang="en-GB" sz="2900" dirty="0"/>
          </a:p>
          <a:p>
            <a:pPr>
              <a:defRPr/>
            </a:pPr>
            <a:r>
              <a:rPr lang="en-GB" sz="2900" u="sng" dirty="0" smtClean="0">
                <a:solidFill>
                  <a:srgbClr val="00B050"/>
                </a:solidFill>
              </a:rPr>
              <a:t>3 challenges;</a:t>
            </a:r>
          </a:p>
          <a:p>
            <a:pPr marL="342900" indent="-342900">
              <a:buFont typeface="Arial" panose="020B0604020202020204" pitchFamily="34" charset="0"/>
              <a:buChar char="•"/>
              <a:defRPr/>
            </a:pPr>
            <a:r>
              <a:rPr lang="en-GB" sz="2900" dirty="0" smtClean="0"/>
              <a:t>Offering support close to members homes.</a:t>
            </a:r>
          </a:p>
          <a:p>
            <a:pPr marL="342900" indent="-342900">
              <a:buFont typeface="Arial" panose="020B0604020202020204" pitchFamily="34" charset="0"/>
              <a:buChar char="•"/>
              <a:defRPr/>
            </a:pPr>
            <a:r>
              <a:rPr lang="en-GB" sz="2900" dirty="0" smtClean="0"/>
              <a:t>Funding all of the services requested by members.</a:t>
            </a:r>
          </a:p>
          <a:p>
            <a:pPr marL="342900" indent="-342900">
              <a:buFont typeface="Arial" panose="020B0604020202020204" pitchFamily="34" charset="0"/>
              <a:buChar char="•"/>
              <a:defRPr/>
            </a:pPr>
            <a:r>
              <a:rPr lang="en-GB" sz="2900" dirty="0" smtClean="0"/>
              <a:t>Creating a better understanding of the needs of patients and families within arenas for change. e.g. The Department of Work and Pensions, NHS England and the Department of Education.</a:t>
            </a:r>
            <a:endParaRPr lang="en-GB" sz="2900" dirty="0"/>
          </a:p>
          <a:p>
            <a:pPr marL="342900" indent="-342900">
              <a:buFont typeface="Arial" panose="020B0604020202020204" pitchFamily="34" charset="0"/>
              <a:buChar char="•"/>
              <a:defRPr/>
            </a:pPr>
            <a:r>
              <a:rPr lang="en-GB" sz="2900" u="sng" dirty="0" smtClean="0">
                <a:solidFill>
                  <a:srgbClr val="00B050"/>
                </a:solidFill>
              </a:rPr>
              <a:t>Goal 2019</a:t>
            </a:r>
          </a:p>
          <a:p>
            <a:pPr marL="342900" indent="-342900">
              <a:buFont typeface="Arial" panose="020B0604020202020204" pitchFamily="34" charset="0"/>
              <a:buChar char="•"/>
              <a:defRPr/>
            </a:pPr>
            <a:r>
              <a:rPr lang="en-GB" sz="2900" dirty="0" smtClean="0"/>
              <a:t>Creating a better future for children, teenagers, adults and families affected by single ventricle disease</a:t>
            </a:r>
            <a:endParaRPr lang="en-GB" sz="2900" dirty="0"/>
          </a:p>
          <a:p>
            <a:pPr marL="342900" indent="-342900">
              <a:buFont typeface="Arial" panose="020B0604020202020204" pitchFamily="34" charset="0"/>
              <a:buChar char="•"/>
              <a:defRPr/>
            </a:pPr>
            <a:endParaRPr lang="en-GB" dirty="0" smtClean="0"/>
          </a:p>
          <a:p>
            <a:pPr marL="342900" indent="-342900">
              <a:buFont typeface="Arial" panose="020B0604020202020204" pitchFamily="34" charset="0"/>
              <a:buChar char="•"/>
              <a:defRPr/>
            </a:pPr>
            <a:endParaRPr lang="en-GB" dirty="0" smtClean="0"/>
          </a:p>
          <a:p>
            <a:pPr>
              <a:defRPr/>
            </a:pPr>
            <a:endParaRPr lang="en-GB" dirty="0"/>
          </a:p>
        </p:txBody>
      </p:sp>
      <p:sp>
        <p:nvSpPr>
          <p:cNvPr id="3" name="Text Placeholder 2"/>
          <p:cNvSpPr>
            <a:spLocks noGrp="1"/>
          </p:cNvSpPr>
          <p:nvPr>
            <p:ph type="body" sz="quarter" idx="14"/>
          </p:nvPr>
        </p:nvSpPr>
        <p:spPr>
          <a:xfrm>
            <a:off x="442384" y="115888"/>
            <a:ext cx="11303000" cy="482600"/>
          </a:xfrm>
        </p:spPr>
        <p:txBody>
          <a:bodyPr>
            <a:normAutofit/>
          </a:bodyPr>
          <a:lstStyle/>
          <a:p>
            <a:pPr>
              <a:defRPr/>
            </a:pPr>
            <a:r>
              <a:rPr lang="en-GB" sz="2800" dirty="0" smtClean="0"/>
              <a:t>Little Hearts Matter   </a:t>
            </a:r>
            <a:endParaRPr lang="en-GB" sz="2800" dirty="0"/>
          </a:p>
        </p:txBody>
      </p:sp>
      <p:pic>
        <p:nvPicPr>
          <p:cNvPr id="122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116632"/>
            <a:ext cx="2076449"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752476"/>
            <a:ext cx="11303000" cy="5108575"/>
          </a:xfrm>
        </p:spPr>
        <p:txBody>
          <a:bodyPr>
            <a:normAutofit fontScale="25000" lnSpcReduction="20000"/>
          </a:bodyPr>
          <a:lstStyle/>
          <a:p>
            <a:pPr>
              <a:defRPr/>
            </a:pPr>
            <a:r>
              <a:rPr lang="en-GB" sz="5600" b="1" u="sng" dirty="0" smtClean="0">
                <a:solidFill>
                  <a:srgbClr val="00B050"/>
                </a:solidFill>
                <a:latin typeface="Arial" panose="020B0604020202020204" pitchFamily="34" charset="0"/>
                <a:cs typeface="Arial" panose="020B0604020202020204" pitchFamily="34" charset="0"/>
              </a:rPr>
              <a:t>Successes </a:t>
            </a:r>
            <a:r>
              <a:rPr lang="en-GB" sz="5600" b="1" u="sng" dirty="0">
                <a:solidFill>
                  <a:srgbClr val="00B050"/>
                </a:solidFill>
                <a:latin typeface="Arial" panose="020B0604020202020204" pitchFamily="34" charset="0"/>
                <a:cs typeface="Arial" panose="020B0604020202020204" pitchFamily="34" charset="0"/>
              </a:rPr>
              <a:t>for 2018 </a:t>
            </a:r>
            <a:endParaRPr lang="en-GB" sz="5600" u="sng" dirty="0">
              <a:solidFill>
                <a:srgbClr val="00B050"/>
              </a:solidFill>
              <a:latin typeface="Arial" panose="020B0604020202020204" pitchFamily="34" charset="0"/>
              <a:cs typeface="Arial" panose="020B0604020202020204" pitchFamily="34" charset="0"/>
            </a:endParaRPr>
          </a:p>
          <a:p>
            <a:pPr>
              <a:lnSpc>
                <a:spcPct val="120000"/>
              </a:lnSpc>
              <a:defRPr/>
            </a:pPr>
            <a:r>
              <a:rPr lang="en-GB" sz="4400" dirty="0">
                <a:latin typeface="Arial" panose="020B0604020202020204" pitchFamily="34" charset="0"/>
                <a:cs typeface="Arial" panose="020B0604020202020204" pitchFamily="34" charset="0"/>
              </a:rPr>
              <a:t> </a:t>
            </a:r>
            <a:r>
              <a:rPr lang="en-GB" sz="4400" dirty="0" smtClean="0">
                <a:latin typeface="Arial" panose="020B0604020202020204" pitchFamily="34" charset="0"/>
                <a:cs typeface="Arial" panose="020B0604020202020204" pitchFamily="34" charset="0"/>
              </a:rPr>
              <a:t>Continuing </a:t>
            </a:r>
            <a:r>
              <a:rPr lang="en-GB" sz="4400" dirty="0">
                <a:latin typeface="Arial" panose="020B0604020202020204" pitchFamily="34" charset="0"/>
                <a:cs typeface="Arial" panose="020B0604020202020204" pitchFamily="34" charset="0"/>
              </a:rPr>
              <a:t>to raise awareness of CHD, and the charity, through events, networks, social media and open </a:t>
            </a:r>
            <a:r>
              <a:rPr lang="en-GB" sz="4400" dirty="0" smtClean="0">
                <a:latin typeface="Arial" panose="020B0604020202020204" pitchFamily="34" charset="0"/>
                <a:cs typeface="Arial" panose="020B0604020202020204" pitchFamily="34" charset="0"/>
              </a:rPr>
              <a:t>days.</a:t>
            </a:r>
          </a:p>
          <a:p>
            <a:pPr>
              <a:lnSpc>
                <a:spcPct val="120000"/>
              </a:lnSpc>
              <a:defRPr/>
            </a:pPr>
            <a:r>
              <a:rPr lang="en-GB" sz="4400" dirty="0" smtClean="0">
                <a:latin typeface="Arial" panose="020B0604020202020204" pitchFamily="34" charset="0"/>
                <a:cs typeface="Arial" panose="020B0604020202020204" pitchFamily="34" charset="0"/>
              </a:rPr>
              <a:t>Reaching </a:t>
            </a:r>
            <a:r>
              <a:rPr lang="en-GB" sz="4400" dirty="0">
                <a:latin typeface="Arial" panose="020B0604020202020204" pitchFamily="34" charset="0"/>
                <a:cs typeface="Arial" panose="020B0604020202020204" pitchFamily="34" charset="0"/>
              </a:rPr>
              <a:t>our 100k fundraising target and initiating the process of employing an Adult Cardiac Youth Worker. </a:t>
            </a:r>
          </a:p>
          <a:p>
            <a:pPr>
              <a:lnSpc>
                <a:spcPct val="120000"/>
              </a:lnSpc>
              <a:defRPr/>
            </a:pPr>
            <a:r>
              <a:rPr lang="en-GB" sz="4400" dirty="0">
                <a:latin typeface="Arial" panose="020B0604020202020204" pitchFamily="34" charset="0"/>
                <a:cs typeface="Arial" panose="020B0604020202020204" pitchFamily="34" charset="0"/>
              </a:rPr>
              <a:t> </a:t>
            </a:r>
            <a:r>
              <a:rPr lang="en-GB" sz="4400" dirty="0" smtClean="0">
                <a:latin typeface="Arial" panose="020B0604020202020204" pitchFamily="34" charset="0"/>
                <a:cs typeface="Arial" panose="020B0604020202020204" pitchFamily="34" charset="0"/>
              </a:rPr>
              <a:t>Part </a:t>
            </a:r>
            <a:r>
              <a:rPr lang="en-GB" sz="4400" dirty="0">
                <a:latin typeface="Arial" panose="020B0604020202020204" pitchFamily="34" charset="0"/>
                <a:cs typeface="Arial" panose="020B0604020202020204" pitchFamily="34" charset="0"/>
              </a:rPr>
              <a:t>time employment of a Partnership Development Officer.  </a:t>
            </a:r>
          </a:p>
          <a:p>
            <a:pPr>
              <a:defRPr/>
            </a:pPr>
            <a:r>
              <a:rPr lang="en-GB" sz="4400" b="1" dirty="0">
                <a:latin typeface="Arial" panose="020B0604020202020204" pitchFamily="34" charset="0"/>
                <a:cs typeface="Arial" panose="020B0604020202020204" pitchFamily="34" charset="0"/>
              </a:rPr>
              <a:t> </a:t>
            </a:r>
            <a:r>
              <a:rPr lang="en-GB" sz="5600" b="1" u="sng" dirty="0" smtClean="0">
                <a:solidFill>
                  <a:srgbClr val="00B050"/>
                </a:solidFill>
                <a:latin typeface="Arial" panose="020B0604020202020204" pitchFamily="34" charset="0"/>
                <a:cs typeface="Arial" panose="020B0604020202020204" pitchFamily="34" charset="0"/>
              </a:rPr>
              <a:t>Challenges </a:t>
            </a:r>
            <a:r>
              <a:rPr lang="en-GB" sz="5600" b="1" u="sng" dirty="0">
                <a:solidFill>
                  <a:srgbClr val="00B050"/>
                </a:solidFill>
                <a:latin typeface="Arial" panose="020B0604020202020204" pitchFamily="34" charset="0"/>
                <a:cs typeface="Arial" panose="020B0604020202020204" pitchFamily="34" charset="0"/>
              </a:rPr>
              <a:t>for 2018</a:t>
            </a:r>
            <a:endParaRPr lang="en-GB" sz="5600" u="sng" dirty="0">
              <a:solidFill>
                <a:srgbClr val="00B050"/>
              </a:solidFill>
              <a:latin typeface="Arial" panose="020B0604020202020204" pitchFamily="34" charset="0"/>
              <a:cs typeface="Arial" panose="020B0604020202020204" pitchFamily="34" charset="0"/>
            </a:endParaRPr>
          </a:p>
          <a:p>
            <a:pPr>
              <a:defRPr/>
            </a:pPr>
            <a:r>
              <a:rPr lang="en-GB" sz="4400" b="1" dirty="0" smtClean="0">
                <a:solidFill>
                  <a:srgbClr val="8F2850"/>
                </a:solidFill>
                <a:latin typeface="Arial" panose="020B0604020202020204" pitchFamily="34" charset="0"/>
                <a:cs typeface="Arial" panose="020B0604020202020204" pitchFamily="34" charset="0"/>
              </a:rPr>
              <a:t>Determining </a:t>
            </a:r>
            <a:r>
              <a:rPr lang="en-GB" sz="4400" b="1" dirty="0">
                <a:solidFill>
                  <a:srgbClr val="8F2850"/>
                </a:solidFill>
                <a:latin typeface="Arial" panose="020B0604020202020204" pitchFamily="34" charset="0"/>
                <a:cs typeface="Arial" panose="020B0604020202020204" pitchFamily="34" charset="0"/>
              </a:rPr>
              <a:t>priorities</a:t>
            </a:r>
            <a:endParaRPr lang="en-GB" sz="4400" dirty="0">
              <a:solidFill>
                <a:srgbClr val="8F2850"/>
              </a:solidFill>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defRPr/>
            </a:pPr>
            <a:r>
              <a:rPr lang="en-GB" sz="4200" dirty="0" smtClean="0">
                <a:latin typeface="Arial" panose="020B0604020202020204" pitchFamily="34" charset="0"/>
                <a:cs typeface="Arial" panose="020B0604020202020204" pitchFamily="34" charset="0"/>
              </a:rPr>
              <a:t>As </a:t>
            </a:r>
            <a:r>
              <a:rPr lang="en-GB" sz="4200" dirty="0">
                <a:latin typeface="Arial" panose="020B0604020202020204" pitchFamily="34" charset="0"/>
                <a:cs typeface="Arial" panose="020B0604020202020204" pitchFamily="34" charset="0"/>
              </a:rPr>
              <a:t>a small charity run entirely by volunteers, once we reached our initial financial goals, determining our next priorities was always going to be challenging.  We were keen to future proof our charitable aims and recognised that future costs would be significant.</a:t>
            </a:r>
          </a:p>
          <a:p>
            <a:pPr marL="571500" indent="-571500">
              <a:lnSpc>
                <a:spcPct val="120000"/>
              </a:lnSpc>
              <a:buFont typeface="Arial" panose="020B0604020202020204" pitchFamily="34" charset="0"/>
              <a:buChar char="•"/>
              <a:defRPr/>
            </a:pPr>
            <a:r>
              <a:rPr lang="en-GB" sz="4400" dirty="0">
                <a:latin typeface="Arial" panose="020B0604020202020204" pitchFamily="34" charset="0"/>
                <a:cs typeface="Arial" panose="020B0604020202020204" pitchFamily="34" charset="0"/>
              </a:rPr>
              <a:t>We entered a transitional period, from having a purely fundraising role, to becoming an employer, seeking ways of increasing capacity, and sourcing a variety of funding streams - despite our main charitable aim of employing a Youth Worker not yet being realised, or the voice of CHD patients being heard!</a:t>
            </a:r>
          </a:p>
          <a:p>
            <a:pPr>
              <a:defRPr/>
            </a:pPr>
            <a:r>
              <a:rPr lang="en-GB" sz="4400" b="1" dirty="0" smtClean="0">
                <a:solidFill>
                  <a:srgbClr val="8F2850"/>
                </a:solidFill>
                <a:latin typeface="Arial" panose="020B0604020202020204" pitchFamily="34" charset="0"/>
                <a:cs typeface="Arial" panose="020B0604020202020204" pitchFamily="34" charset="0"/>
              </a:rPr>
              <a:t>Red </a:t>
            </a:r>
            <a:r>
              <a:rPr lang="en-GB" sz="4400" b="1" dirty="0">
                <a:solidFill>
                  <a:srgbClr val="8F2850"/>
                </a:solidFill>
                <a:latin typeface="Arial" panose="020B0604020202020204" pitchFamily="34" charset="0"/>
                <a:cs typeface="Arial" panose="020B0604020202020204" pitchFamily="34" charset="0"/>
              </a:rPr>
              <a:t>Tape/Time Management/Skills/Knowledge.</a:t>
            </a:r>
            <a:endParaRPr lang="en-GB" sz="4400" dirty="0">
              <a:solidFill>
                <a:srgbClr val="8F2850"/>
              </a:solidFill>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defRPr/>
            </a:pPr>
            <a:r>
              <a:rPr lang="en-GB" sz="4200" dirty="0">
                <a:latin typeface="Arial" panose="020B0604020202020204" pitchFamily="34" charset="0"/>
                <a:cs typeface="Arial" panose="020B0604020202020204" pitchFamily="34" charset="0"/>
              </a:rPr>
              <a:t>As a small charity, we have found the formalities, processes and procedures of organisations we access for support, can be restrictive, and generate an increased workload. We experience time management and skill/knowledge base challenges as we work in collaboration with key partners and each other. (Grant givers/NHS/Trustees/Volunteers/Companies </a:t>
            </a:r>
            <a:r>
              <a:rPr lang="en-GB" sz="4200" dirty="0" err="1">
                <a:solidFill>
                  <a:schemeClr val="tx1"/>
                </a:solidFill>
                <a:latin typeface="Arial" panose="020B0604020202020204" pitchFamily="34" charset="0"/>
                <a:cs typeface="Arial" panose="020B0604020202020204" pitchFamily="34" charset="0"/>
              </a:rPr>
              <a:t>etc</a:t>
            </a:r>
            <a:r>
              <a:rPr lang="en-GB" sz="4200" dirty="0">
                <a:solidFill>
                  <a:schemeClr val="tx1"/>
                </a:solidFill>
                <a:latin typeface="Arial" panose="020B0604020202020204" pitchFamily="34" charset="0"/>
                <a:cs typeface="Arial" panose="020B0604020202020204" pitchFamily="34" charset="0"/>
              </a:rPr>
              <a:t>)   </a:t>
            </a:r>
            <a:endParaRPr lang="en-GB" sz="4400" dirty="0">
              <a:solidFill>
                <a:schemeClr val="tx1"/>
              </a:solidFill>
              <a:latin typeface="Arial" panose="020B0604020202020204" pitchFamily="34" charset="0"/>
              <a:cs typeface="Arial" panose="020B0604020202020204" pitchFamily="34" charset="0"/>
            </a:endParaRPr>
          </a:p>
          <a:p>
            <a:pPr>
              <a:defRPr/>
            </a:pPr>
            <a:r>
              <a:rPr lang="en-GB" sz="4400" b="1" dirty="0" smtClean="0">
                <a:solidFill>
                  <a:srgbClr val="8F2850"/>
                </a:solidFill>
                <a:latin typeface="Arial" panose="020B0604020202020204" pitchFamily="34" charset="0"/>
                <a:cs typeface="Arial" panose="020B0604020202020204" pitchFamily="34" charset="0"/>
              </a:rPr>
              <a:t>Communication </a:t>
            </a:r>
            <a:endParaRPr lang="en-GB" sz="4400" b="1" dirty="0">
              <a:solidFill>
                <a:srgbClr val="8F2850"/>
              </a:solidFill>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defRPr/>
            </a:pPr>
            <a:r>
              <a:rPr lang="en-GB" sz="4200" dirty="0">
                <a:latin typeface="Arial" panose="020B0604020202020204" pitchFamily="34" charset="0"/>
                <a:cs typeface="Arial" panose="020B0604020202020204" pitchFamily="34" charset="0"/>
              </a:rPr>
              <a:t>The challenge of ensuring clear and concise communication when working alongside multiple organisations and individuals with their own ‘language’, perceptions, life experiences and understanding. </a:t>
            </a:r>
            <a:endParaRPr lang="en-GB" sz="4400" u="sng" dirty="0">
              <a:latin typeface="Arial" panose="020B0604020202020204" pitchFamily="34" charset="0"/>
              <a:cs typeface="Arial" panose="020B0604020202020204" pitchFamily="34" charset="0"/>
            </a:endParaRPr>
          </a:p>
          <a:p>
            <a:pPr>
              <a:defRPr/>
            </a:pPr>
            <a:r>
              <a:rPr lang="en-GB" sz="4400" b="1" u="sng" dirty="0">
                <a:solidFill>
                  <a:srgbClr val="00B050"/>
                </a:solidFill>
                <a:latin typeface="Arial" panose="020B0604020202020204" pitchFamily="34" charset="0"/>
                <a:cs typeface="Arial" panose="020B0604020202020204" pitchFamily="34" charset="0"/>
              </a:rPr>
              <a:t>Goal for </a:t>
            </a:r>
            <a:r>
              <a:rPr lang="en-GB" sz="4400" b="1" u="sng" dirty="0" smtClean="0">
                <a:solidFill>
                  <a:srgbClr val="00B050"/>
                </a:solidFill>
                <a:latin typeface="Arial" panose="020B0604020202020204" pitchFamily="34" charset="0"/>
                <a:cs typeface="Arial" panose="020B0604020202020204" pitchFamily="34" charset="0"/>
              </a:rPr>
              <a:t>2019</a:t>
            </a:r>
            <a:endParaRPr lang="en-GB" sz="4400" dirty="0">
              <a:solidFill>
                <a:srgbClr val="00B050"/>
              </a:solidFill>
              <a:latin typeface="Arial" panose="020B0604020202020204" pitchFamily="34" charset="0"/>
              <a:cs typeface="Arial" panose="020B0604020202020204" pitchFamily="34" charset="0"/>
            </a:endParaRPr>
          </a:p>
          <a:p>
            <a:pPr>
              <a:lnSpc>
                <a:spcPct val="120000"/>
              </a:lnSpc>
              <a:defRPr/>
            </a:pPr>
            <a:r>
              <a:rPr lang="en-GB" sz="4400" dirty="0">
                <a:latin typeface="Arial" panose="020B0604020202020204" pitchFamily="34" charset="0"/>
                <a:cs typeface="Arial" panose="020B0604020202020204" pitchFamily="34" charset="0"/>
              </a:rPr>
              <a:t>To secure the Adult Cardiac Youth Worker Post and begin collecting evidential data from CHD patients and their families, that supports and shapes the role. </a:t>
            </a:r>
          </a:p>
          <a:p>
            <a:pPr>
              <a:defRPr/>
            </a:pPr>
            <a:endParaRPr lang="en-GB" dirty="0"/>
          </a:p>
        </p:txBody>
      </p:sp>
      <p:sp>
        <p:nvSpPr>
          <p:cNvPr id="3" name="Text Placeholder 2"/>
          <p:cNvSpPr>
            <a:spLocks noGrp="1"/>
          </p:cNvSpPr>
          <p:nvPr>
            <p:ph type="body" sz="quarter" idx="14"/>
          </p:nvPr>
        </p:nvSpPr>
        <p:spPr>
          <a:xfrm>
            <a:off x="442384" y="115888"/>
            <a:ext cx="11303000" cy="482600"/>
          </a:xfrm>
        </p:spPr>
        <p:txBody>
          <a:bodyPr/>
          <a:lstStyle/>
          <a:p>
            <a:pPr>
              <a:defRPr/>
            </a:pPr>
            <a:r>
              <a:rPr lang="en-GB" dirty="0" err="1" smtClean="0"/>
              <a:t>Youth@Heart</a:t>
            </a:r>
            <a:endParaRPr lang="en-GB" dirty="0"/>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1" y="765175"/>
            <a:ext cx="162136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8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01E2DC9-D31B-4425-B811-6B207D4866F1}"/>
              </a:ext>
            </a:extLst>
          </p:cNvPr>
          <p:cNvSpPr>
            <a:spLocks noGrp="1"/>
          </p:cNvSpPr>
          <p:nvPr>
            <p:ph type="body" sz="quarter" idx="15"/>
          </p:nvPr>
        </p:nvSpPr>
        <p:spPr>
          <a:xfrm>
            <a:off x="442384" y="752475"/>
            <a:ext cx="11303000" cy="5340350"/>
          </a:xfrm>
        </p:spPr>
        <p:txBody>
          <a:bodyPr>
            <a:normAutofit fontScale="70000" lnSpcReduction="20000"/>
          </a:bodyPr>
          <a:lstStyle/>
          <a:p>
            <a:pPr>
              <a:defRPr/>
            </a:pPr>
            <a:r>
              <a:rPr lang="en-GB" dirty="0"/>
              <a:t>Heart Families South West is a </a:t>
            </a:r>
            <a:r>
              <a:rPr lang="en-GB" b="1" dirty="0"/>
              <a:t>parent to parent </a:t>
            </a:r>
            <a:r>
              <a:rPr lang="en-GB" dirty="0"/>
              <a:t>Facebook support group for families in the South West that have children with Heart defects.</a:t>
            </a:r>
          </a:p>
          <a:p>
            <a:pPr>
              <a:defRPr/>
            </a:pPr>
            <a:r>
              <a:rPr lang="en-GB" dirty="0"/>
              <a:t> </a:t>
            </a:r>
          </a:p>
          <a:p>
            <a:pPr>
              <a:defRPr/>
            </a:pPr>
            <a:endParaRPr lang="en-GB" u="sng" dirty="0"/>
          </a:p>
          <a:p>
            <a:pPr>
              <a:defRPr/>
            </a:pPr>
            <a:r>
              <a:rPr lang="en-GB" u="sng" dirty="0">
                <a:solidFill>
                  <a:srgbClr val="00B050"/>
                </a:solidFill>
              </a:rPr>
              <a:t>3 successes;</a:t>
            </a:r>
          </a:p>
          <a:p>
            <a:pPr marL="342900" indent="-342900">
              <a:buFont typeface="Arial" panose="020B0604020202020204" pitchFamily="34" charset="0"/>
              <a:buChar char="•"/>
              <a:defRPr/>
            </a:pPr>
            <a:r>
              <a:rPr lang="en-GB" dirty="0"/>
              <a:t>813 members over the South West region and this is continuing to grow</a:t>
            </a:r>
          </a:p>
          <a:p>
            <a:pPr marL="342900" indent="-342900">
              <a:buFont typeface="Arial" panose="020B0604020202020204" pitchFamily="34" charset="0"/>
              <a:buChar char="•"/>
              <a:defRPr/>
            </a:pPr>
            <a:r>
              <a:rPr lang="en-GB" dirty="0"/>
              <a:t>A successful parent to parent support group that is valued by its members</a:t>
            </a:r>
          </a:p>
          <a:p>
            <a:pPr marL="342900" indent="-342900">
              <a:buFont typeface="Arial" panose="020B0604020202020204" pitchFamily="34" charset="0"/>
              <a:buChar char="•"/>
              <a:defRPr/>
            </a:pPr>
            <a:r>
              <a:rPr lang="en-GB" dirty="0"/>
              <a:t>Annual Christmas party enables families to meet and enjoy time with others that understand the challenges of having a child with a heart defect</a:t>
            </a:r>
          </a:p>
          <a:p>
            <a:pPr>
              <a:defRPr/>
            </a:pPr>
            <a:r>
              <a:rPr lang="en-GB" u="sng" dirty="0">
                <a:solidFill>
                  <a:srgbClr val="00B050"/>
                </a:solidFill>
              </a:rPr>
              <a:t>3 challenges;</a:t>
            </a:r>
          </a:p>
          <a:p>
            <a:pPr marL="342900" indent="-342900">
              <a:buFont typeface="Arial" panose="020B0604020202020204" pitchFamily="34" charset="0"/>
              <a:buChar char="•"/>
              <a:defRPr/>
            </a:pPr>
            <a:r>
              <a:rPr lang="en-GB" dirty="0"/>
              <a:t>Successfully reaching out to members across the whole region</a:t>
            </a:r>
          </a:p>
          <a:p>
            <a:pPr marL="342900" indent="-342900">
              <a:buFont typeface="Arial" panose="020B0604020202020204" pitchFamily="34" charset="0"/>
              <a:buChar char="•"/>
              <a:defRPr/>
            </a:pPr>
            <a:r>
              <a:rPr lang="en-GB" dirty="0"/>
              <a:t>Hard to organise get together for all that would like to attend (due to size of group and the geography of the area)</a:t>
            </a:r>
          </a:p>
          <a:p>
            <a:pPr marL="342900" indent="-342900">
              <a:buFont typeface="Arial" panose="020B0604020202020204" pitchFamily="34" charset="0"/>
              <a:buChar char="•"/>
              <a:defRPr/>
            </a:pPr>
            <a:r>
              <a:rPr lang="en-GB" dirty="0"/>
              <a:t>Providing better support for families while going through surgery in hospital</a:t>
            </a:r>
          </a:p>
          <a:p>
            <a:pPr>
              <a:defRPr/>
            </a:pPr>
            <a:r>
              <a:rPr lang="en-GB" u="sng" dirty="0">
                <a:solidFill>
                  <a:srgbClr val="00B050"/>
                </a:solidFill>
              </a:rPr>
              <a:t>Goals for 2019;</a:t>
            </a:r>
          </a:p>
          <a:p>
            <a:pPr marL="342900" indent="-342900">
              <a:buFont typeface="Arial" panose="020B0604020202020204" pitchFamily="34" charset="0"/>
              <a:buChar char="•"/>
              <a:defRPr/>
            </a:pPr>
            <a:r>
              <a:rPr lang="en-GB" dirty="0"/>
              <a:t>To raise awareness of Heart Families South West in all of the local hospital out patient departments so we reach more families</a:t>
            </a:r>
          </a:p>
          <a:p>
            <a:pPr marL="342900" indent="-342900">
              <a:buFont typeface="Arial" panose="020B0604020202020204" pitchFamily="34" charset="0"/>
              <a:buChar char="•"/>
              <a:defRPr/>
            </a:pPr>
            <a:r>
              <a:rPr lang="en-GB" dirty="0"/>
              <a:t>Encouragement of local coffee mornings/get togethers so families don’t feel so isolated </a:t>
            </a:r>
          </a:p>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endParaRPr lang="en-GB" dirty="0"/>
          </a:p>
          <a:p>
            <a:pPr>
              <a:defRPr/>
            </a:pPr>
            <a:endParaRPr lang="en-GB" dirty="0"/>
          </a:p>
        </p:txBody>
      </p:sp>
      <p:sp>
        <p:nvSpPr>
          <p:cNvPr id="3" name="Text Placeholder 2">
            <a:extLst>
              <a:ext uri="{FF2B5EF4-FFF2-40B4-BE49-F238E27FC236}">
                <a16:creationId xmlns:a16="http://schemas.microsoft.com/office/drawing/2014/main" xmlns="" id="{C7332EA1-7E8D-4FA7-B3EA-5311C553A1E1}"/>
              </a:ext>
            </a:extLst>
          </p:cNvPr>
          <p:cNvSpPr>
            <a:spLocks noGrp="1"/>
          </p:cNvSpPr>
          <p:nvPr>
            <p:ph type="body" sz="quarter" idx="14"/>
          </p:nvPr>
        </p:nvSpPr>
        <p:spPr>
          <a:xfrm>
            <a:off x="442384" y="115888"/>
            <a:ext cx="11303000" cy="482600"/>
          </a:xfrm>
        </p:spPr>
        <p:txBody>
          <a:bodyPr/>
          <a:lstStyle/>
          <a:p>
            <a:pPr>
              <a:defRPr/>
            </a:pPr>
            <a:r>
              <a:rPr lang="en-GB" dirty="0"/>
              <a:t>Heart Families South West</a:t>
            </a:r>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6567" y="981075"/>
            <a:ext cx="406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4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752476"/>
            <a:ext cx="11303000" cy="5108575"/>
          </a:xfrm>
        </p:spPr>
        <p:txBody>
          <a:bodyPr>
            <a:normAutofit lnSpcReduction="10000"/>
          </a:bodyPr>
          <a:lstStyle/>
          <a:p>
            <a:pPr>
              <a:defRPr/>
            </a:pPr>
            <a:r>
              <a:rPr lang="en-GB" dirty="0"/>
              <a:t>	</a:t>
            </a:r>
            <a:r>
              <a:rPr lang="en-GB" dirty="0" err="1"/>
              <a:t>He’art</a:t>
            </a:r>
            <a:r>
              <a:rPr lang="en-GB" dirty="0"/>
              <a:t> art academy workshop 2nd February </a:t>
            </a:r>
          </a:p>
          <a:p>
            <a:pPr>
              <a:defRPr/>
            </a:pPr>
            <a:r>
              <a:rPr lang="en-GB" dirty="0"/>
              <a:t>	•	Monthly coffee meet ups </a:t>
            </a:r>
          </a:p>
          <a:p>
            <a:pPr>
              <a:defRPr/>
            </a:pPr>
            <a:r>
              <a:rPr lang="en-GB" dirty="0"/>
              <a:t>	•	Relax kids workshop for the Heart Children and siblings</a:t>
            </a:r>
          </a:p>
          <a:p>
            <a:pPr>
              <a:defRPr/>
            </a:pPr>
            <a:r>
              <a:rPr lang="en-GB" dirty="0"/>
              <a:t>	•	Pamper session for Parents tbc</a:t>
            </a:r>
          </a:p>
          <a:p>
            <a:pPr>
              <a:defRPr/>
            </a:pPr>
            <a:r>
              <a:rPr lang="en-GB" dirty="0"/>
              <a:t>	•	March 30th. Fundraiser Casino Evening </a:t>
            </a:r>
          </a:p>
          <a:p>
            <a:pPr>
              <a:defRPr/>
            </a:pPr>
            <a:r>
              <a:rPr lang="en-GB" dirty="0"/>
              <a:t>	•	Total </a:t>
            </a:r>
            <a:r>
              <a:rPr lang="en-GB" dirty="0" err="1"/>
              <a:t>wipeout</a:t>
            </a:r>
            <a:r>
              <a:rPr lang="en-GB" dirty="0"/>
              <a:t> fundraiser July </a:t>
            </a:r>
            <a:r>
              <a:rPr lang="en-GB" dirty="0" err="1"/>
              <a:t>poss</a:t>
            </a:r>
            <a:r>
              <a:rPr lang="en-GB" dirty="0"/>
              <a:t> </a:t>
            </a:r>
            <a:r>
              <a:rPr lang="en-GB" dirty="0" err="1"/>
              <a:t>collab</a:t>
            </a:r>
            <a:r>
              <a:rPr lang="en-GB" dirty="0"/>
              <a:t> with Y@H</a:t>
            </a:r>
          </a:p>
          <a:p>
            <a:pPr>
              <a:defRPr/>
            </a:pPr>
            <a:r>
              <a:rPr lang="en-GB" dirty="0"/>
              <a:t>	•	Summer Noah’s ark/Bristol Zoo entrance/meet </a:t>
            </a:r>
            <a:r>
              <a:rPr lang="en-GB" dirty="0" smtClean="0"/>
              <a:t>up</a:t>
            </a:r>
          </a:p>
          <a:p>
            <a:pPr>
              <a:defRPr/>
            </a:pPr>
            <a:endParaRPr lang="en-GB" dirty="0" smtClean="0"/>
          </a:p>
          <a:p>
            <a:pPr marL="342900" indent="-342900">
              <a:buFont typeface="Arial" panose="020B0604020202020204" pitchFamily="34" charset="0"/>
              <a:buChar char="•"/>
              <a:defRPr/>
            </a:pPr>
            <a:r>
              <a:rPr lang="en-GB" dirty="0"/>
              <a:t>Heart Heroes app for the children when they go into hospital with games </a:t>
            </a:r>
            <a:r>
              <a:rPr lang="en-GB" dirty="0" err="1"/>
              <a:t>etc</a:t>
            </a:r>
            <a:r>
              <a:rPr lang="en-GB" dirty="0"/>
              <a:t> and they get rewards when they’ve had treatment etc. </a:t>
            </a:r>
          </a:p>
          <a:p>
            <a:pPr marL="342900" indent="-342900">
              <a:buFont typeface="Arial" panose="020B0604020202020204" pitchFamily="34" charset="0"/>
              <a:buChar char="•"/>
              <a:defRPr/>
            </a:pPr>
            <a:r>
              <a:rPr lang="en-GB" smtClean="0"/>
              <a:t>Our </a:t>
            </a:r>
            <a:r>
              <a:rPr lang="en-GB" dirty="0"/>
              <a:t>next meeting is January 21st. </a:t>
            </a:r>
          </a:p>
          <a:p>
            <a:pPr>
              <a:defRPr/>
            </a:pPr>
            <a:endParaRPr lang="en-GB" dirty="0"/>
          </a:p>
          <a:p>
            <a:pPr>
              <a:defRPr/>
            </a:pPr>
            <a:endParaRPr lang="en-GB" dirty="0"/>
          </a:p>
        </p:txBody>
      </p:sp>
      <p:sp>
        <p:nvSpPr>
          <p:cNvPr id="3" name="Text Placeholder 2"/>
          <p:cNvSpPr>
            <a:spLocks noGrp="1"/>
          </p:cNvSpPr>
          <p:nvPr>
            <p:ph type="body" sz="quarter" idx="14"/>
          </p:nvPr>
        </p:nvSpPr>
        <p:spPr>
          <a:xfrm>
            <a:off x="442384" y="115888"/>
            <a:ext cx="11303000" cy="482600"/>
          </a:xfrm>
        </p:spPr>
        <p:txBody>
          <a:bodyPr/>
          <a:lstStyle/>
          <a:p>
            <a:pPr>
              <a:defRPr/>
            </a:pPr>
            <a:r>
              <a:rPr lang="en-GB" dirty="0"/>
              <a:t>Heart </a:t>
            </a:r>
            <a:r>
              <a:rPr lang="en-GB" dirty="0" smtClean="0"/>
              <a:t>Heroes</a:t>
            </a:r>
            <a:endParaRPr lang="en-GB" dirty="0"/>
          </a:p>
          <a:p>
            <a:pPr>
              <a:defRPr/>
            </a:pPr>
            <a:endParaRPr lang="en-GB" dirty="0"/>
          </a:p>
        </p:txBody>
      </p:sp>
    </p:spTree>
    <p:extLst>
      <p:ext uri="{BB962C8B-B14F-4D97-AF65-F5344CB8AC3E}">
        <p14:creationId xmlns:p14="http://schemas.microsoft.com/office/powerpoint/2010/main" val="384482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2384" y="752476"/>
            <a:ext cx="11303000" cy="5108575"/>
          </a:xfrm>
        </p:spPr>
        <p:txBody>
          <a:bodyPr/>
          <a:lstStyle/>
          <a:p>
            <a:pPr>
              <a:defRPr/>
            </a:pPr>
            <a:endParaRPr lang="en-GB" dirty="0" smtClean="0"/>
          </a:p>
          <a:p>
            <a:pPr>
              <a:defRPr/>
            </a:pPr>
            <a:endParaRPr lang="en-GB" dirty="0" smtClean="0"/>
          </a:p>
          <a:p>
            <a:pPr>
              <a:defRPr/>
            </a:pPr>
            <a:endParaRPr lang="en-GB" dirty="0" smtClean="0"/>
          </a:p>
          <a:p>
            <a:pPr>
              <a:defRPr/>
            </a:pPr>
            <a:endParaRPr lang="en-GB" dirty="0"/>
          </a:p>
        </p:txBody>
      </p:sp>
      <p:sp>
        <p:nvSpPr>
          <p:cNvPr id="3" name="Text Placeholder 2"/>
          <p:cNvSpPr>
            <a:spLocks noGrp="1"/>
          </p:cNvSpPr>
          <p:nvPr>
            <p:ph type="body" sz="quarter" idx="14"/>
          </p:nvPr>
        </p:nvSpPr>
        <p:spPr>
          <a:xfrm>
            <a:off x="442384" y="115888"/>
            <a:ext cx="11303000" cy="482600"/>
          </a:xfrm>
        </p:spPr>
        <p:txBody>
          <a:bodyPr/>
          <a:lstStyle/>
          <a:p>
            <a:pPr>
              <a:defRPr/>
            </a:pPr>
            <a:r>
              <a:rPr lang="en-GB" dirty="0" smtClean="0"/>
              <a:t>Heart heroes events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3" y="1176338"/>
            <a:ext cx="616267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85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HDN Colours">
      <a:dk1>
        <a:srgbClr val="000000"/>
      </a:dk1>
      <a:lt1>
        <a:srgbClr val="FFFFFF"/>
      </a:lt1>
      <a:dk2>
        <a:srgbClr val="0039A6"/>
      </a:dk2>
      <a:lt2>
        <a:srgbClr val="A5ACB0"/>
      </a:lt2>
      <a:accent1>
        <a:srgbClr val="7C2855"/>
      </a:accent1>
      <a:accent2>
        <a:srgbClr val="005EB8"/>
      </a:accent2>
      <a:accent3>
        <a:srgbClr val="41B6E6"/>
      </a:accent3>
      <a:accent4>
        <a:srgbClr val="009638"/>
      </a:accent4>
      <a:accent5>
        <a:srgbClr val="ED8B00"/>
      </a:accent5>
      <a:accent6>
        <a:srgbClr val="DA281C"/>
      </a:accent6>
      <a:hlink>
        <a:srgbClr val="0039A6"/>
      </a:hlink>
      <a:folHlink>
        <a:srgbClr val="A5AC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DUKCommunityTaxHTField0 xmlns="720fe38e-5865-4d69-8b24-59d4075a4f41">
      <Terms xmlns="http://schemas.microsoft.com/office/infopath/2007/PartnerControls"/>
    </BDUKCommunityTaxHTField0>
    <BDUKProgrammeTaxHTField0 xmlns="720fe38e-5865-4d69-8b24-59d4075a4f41">
      <Terms xmlns="http://schemas.microsoft.com/office/infopath/2007/PartnerControls">
        <TermInfo xmlns="http://schemas.microsoft.com/office/infopath/2007/PartnerControls">
          <TermName xmlns="http://schemas.microsoft.com/office/infopath/2007/PartnerControls">SCIS</TermName>
          <TermId xmlns="http://schemas.microsoft.com/office/infopath/2007/PartnerControls">547177e7-85fb-4d08-8e1a-decfae466c09</TermId>
        </TermInfo>
      </Terms>
    </BDUKProgrammeTaxHTField0>
    <BDUKContentContact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ContactTaxHTField0>
    <BDUKRecordCategoryTaxHTField0 xmlns="720fe38e-5865-4d69-8b24-59d4075a4f41">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efd697f0-1494-4a7a-b936-1b8cc789599a</TermId>
        </TermInfo>
      </Terms>
    </BDUKRecordCategoryTaxHTField0>
    <BDUKSecurityMarking xmlns="720fe38e-5865-4d69-8b24-59d4075a4f41">UNCLASSIFIED</BDUKSecurityMarking>
    <BDUKExportControlled xmlns="720fe38e-5865-4d69-8b24-59d4075a4f41">NO</BDUKExportControlled>
    <BDUKNetworkTaxHTField0 xmlns="720fe38e-5865-4d69-8b24-59d4075a4f41">
      <Terms xmlns="http://schemas.microsoft.com/office/infopath/2007/PartnerControls">
        <TermInfo xmlns="http://schemas.microsoft.com/office/infopath/2007/PartnerControls">
          <TermName xmlns="http://schemas.microsoft.com/office/infopath/2007/PartnerControls">BURN</TermName>
          <TermId xmlns="http://schemas.microsoft.com/office/infopath/2007/PartnerControls">a8b8bcf0-f1ca-4fad-8f2c-bb4044b2b716</TermId>
        </TermInfo>
      </Terms>
    </BDUKNetworkTaxHTField0>
    <BDUKFunctionTaxHTField0 xmlns="720fe38e-5865-4d69-8b24-59d4075a4f4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46cd6d51-cd55-44c9-b7f4-7c743c358b34</TermId>
        </TermInfo>
      </Terms>
    </BDUKFunctionTaxHTField0>
    <TaxKeywordTaxHTField xmlns="397bf5a5-137b-4d17-852e-1fb70e6763e5">
      <Terms xmlns="http://schemas.microsoft.com/office/infopath/2007/PartnerControls">
        <TermInfo xmlns="http://schemas.microsoft.com/office/infopath/2007/PartnerControls">
          <TermName xmlns="http://schemas.microsoft.com/office/infopath/2007/PartnerControls">BDUK PPT Template</TermName>
          <TermId xmlns="http://schemas.microsoft.com/office/infopath/2007/PartnerControls">a22c132f-f2f3-49bb-8aae-8158ac81d47e</TermId>
        </TermInfo>
      </Terms>
    </TaxKeywordTaxHTField>
    <BDUKContentOwner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OwnerTaxHTField0>
    <BDUKCompanyMarkingTaxHTField0 xmlns="720fe38e-5865-4d69-8b24-59d4075a4f41">
      <Terms xmlns="http://schemas.microsoft.com/office/infopath/2007/PartnerControls">
        <TermInfo xmlns="http://schemas.microsoft.com/office/infopath/2007/PartnerControls">
          <TermName xmlns="http://schemas.microsoft.com/office/infopath/2007/PartnerControls">Boeing Proprietary</TermName>
          <TermId xmlns="http://schemas.microsoft.com/office/infopath/2007/PartnerControls">f7e81a2f-2640-4d70-b4ae-a056060f871c</TermId>
        </TermInfo>
      </Terms>
    </BDUKCompanyMarkingTaxHTField0>
    <Owner xmlns="397bf5a5-137b-4d17-852e-1fb70e6763e5">
      <UserInfo>
        <DisplayName>Swaine, Jeanine</DisplayName>
        <AccountId>87</AccountId>
        <AccountType/>
      </UserInfo>
    </Owner>
    <_dlc_DocId xmlns="397bf5a5-137b-4d17-852e-1fb70e6763e5">BDUK-B57B8C22-1356-46DF-A544-5E039E0391A9</_dlc_DocId>
    <_dlc_DocIdUrl xmlns="397bf5a5-137b-4d17-852e-1fb70e6763e5">
      <Url>https://intranet.web.boeingdefence.co.uk/scis/evelyn/_layouts/DocIdRedir.aspx?ID=BDUK-B57B8C22-1356-46DF-A544-5E039E0391A9</Url>
      <Description>BDUK-B57B8C22-1356-46DF-A544-5E039E0391A9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F2025282A48E241B14B3F8E09A81CD8" ma:contentTypeVersion="2" ma:contentTypeDescription="Create a new document." ma:contentTypeScope="" ma:versionID="a05e0fe524421bb68d6d236e7cd3f71e">
  <xsd:schema xmlns:xsd="http://www.w3.org/2001/XMLSchema" xmlns:xs="http://www.w3.org/2001/XMLSchema" xmlns:p="http://schemas.microsoft.com/office/2006/metadata/properties" xmlns:ns2="397bf5a5-137b-4d17-852e-1fb70e6763e5" xmlns:ns3="720fe38e-5865-4d69-8b24-59d4075a4f41" targetNamespace="http://schemas.microsoft.com/office/2006/metadata/properties" ma:root="true" ma:fieldsID="3b0772069ac25ee5c9b5f7b022fdfc17" ns2:_="" ns3:_="">
    <xsd:import namespace="397bf5a5-137b-4d17-852e-1fb70e6763e5"/>
    <xsd:import namespace="720fe38e-5865-4d69-8b24-59d4075a4f41"/>
    <xsd:element name="properties">
      <xsd:complexType>
        <xsd:sequence>
          <xsd:element name="documentManagement">
            <xsd:complexType>
              <xsd:all>
                <xsd:element ref="ns2:_dlc_DocId" minOccurs="0"/>
                <xsd:element ref="ns2:_dlc_DocIdUrl" minOccurs="0"/>
                <xsd:element ref="ns2:_dlc_DocIdPersistId" minOccurs="0"/>
                <xsd:element ref="ns3:BDUKRecordCategoryTaxHTField0" minOccurs="0"/>
                <xsd:element ref="ns3:BDUKContentOwnerTaxHTField0" minOccurs="0"/>
                <xsd:element ref="ns3:BDUKContentContactTaxHTField0" minOccurs="0"/>
                <xsd:element ref="ns3:BDUKSecurityMarking"/>
                <xsd:element ref="ns3:BDUKExportControlled"/>
                <xsd:element ref="ns3:BDUKCompanyMarkingTaxHTField0" minOccurs="0"/>
                <xsd:element ref="ns3:BDUKNetworkTaxHTField0" minOccurs="0"/>
                <xsd:element ref="ns3:BDUKProgrammeTaxHTField0" minOccurs="0"/>
                <xsd:element ref="ns3:BDUKFunctionTaxHTField0" minOccurs="0"/>
                <xsd:element ref="ns3:BDUKCommunityTaxHTField0" minOccurs="0"/>
                <xsd:element ref="ns2:Owner"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bf5a5-137b-4d17-852e-1fb70e6763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wner" ma:index="29" nillable="true" ma:displayName="Owner" ma:list="UserInfo"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c5ef27d5-9a05-4151-9637-16689f020b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0fe38e-5865-4d69-8b24-59d4075a4f41" elementFormDefault="qualified">
    <xsd:import namespace="http://schemas.microsoft.com/office/2006/documentManagement/types"/>
    <xsd:import namespace="http://schemas.microsoft.com/office/infopath/2007/PartnerControls"/>
    <xsd:element name="BDUKRecordCategoryTaxHTField0" ma:index="11" ma:taxonomy="true" ma:internalName="BDUKRecordCategoryTaxHTField0" ma:taxonomyFieldName="BDUKRecordCategory" ma:displayName="Record Category" ma:default="" ma:fieldId="{05e56eb5-a4b1-443c-ad1f-8e0cb91e6195}" ma:sspId="c5ef27d5-9a05-4151-9637-16689f020b8e" ma:termSetId="19f38ae7-2eed-4b45-9dfb-68bffd1b55c2" ma:anchorId="00000000-0000-0000-0000-000000000000" ma:open="false" ma:isKeyword="false">
      <xsd:complexType>
        <xsd:sequence>
          <xsd:element ref="pc:Terms" minOccurs="0" maxOccurs="1"/>
        </xsd:sequence>
      </xsd:complexType>
    </xsd:element>
    <xsd:element name="BDUKContentOwnerTaxHTField0" ma:index="13" ma:taxonomy="true" ma:internalName="BDUKContentOwnerTaxHTField0" ma:taxonomyFieldName="BDUKContentOwner" ma:displayName="Content Owner" ma:default="1;#Content Owner|14a2a2e5-e29d-4951-8481-65a2e15717c4" ma:fieldId="{0a493fd5-afbd-4be8-a559-1243573ada91}"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ContentContactTaxHTField0" ma:index="15" ma:taxonomy="true" ma:internalName="BDUKContentContactTaxHTField0" ma:taxonomyFieldName="BDUKContentContact" ma:displayName="Content Contact" ma:default="1;#Content Owner|14a2a2e5-e29d-4951-8481-65a2e15717c4" ma:fieldId="{fb34e409-47de-40b1-ab66-8071a7dfd503}"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SecurityMarking" ma:index="17" ma:displayName="Security Marking" ma:default="RESTRICTED" ma:description="MOD security marking for the content." ma:internalName="BDUKSecurityMarking">
      <xsd:simpleType>
        <xsd:restriction base="dms:Choice">
          <xsd:enumeration value="UNCLASSIFIED"/>
          <xsd:enumeration value="RESTRICTED"/>
        </xsd:restriction>
      </xsd:simpleType>
    </xsd:element>
    <xsd:element name="BDUKExportControlled" ma:index="18" ma:displayName="Export Controlled" ma:default="NO" ma:description="Whether the content can be taken out of the country." ma:internalName="BDUKExportControlled">
      <xsd:simpleType>
        <xsd:restriction base="dms:Choice">
          <xsd:enumeration value="NO"/>
        </xsd:restriction>
      </xsd:simpleType>
    </xsd:element>
    <xsd:element name="BDUKCompanyMarkingTaxHTField0" ma:index="19" ma:taxonomy="true" ma:internalName="BDUKCompanyMarkingTaxHTField0" ma:taxonomyFieldName="BDUKCompanyMarking" ma:displayName="Company Marking" ma:default="2;#Boeing Proprietary|f7e81a2f-2640-4d70-b4ae-a056060f871c" ma:fieldId="{62c78379-4704-46c6-992d-1cb3dbea4783}" ma:sspId="c5ef27d5-9a05-4151-9637-16689f020b8e" ma:termSetId="ba44478a-b642-43d4-b505-86a5d0875012" ma:anchorId="00000000-0000-0000-0000-000000000000" ma:open="false" ma:isKeyword="false">
      <xsd:complexType>
        <xsd:sequence>
          <xsd:element ref="pc:Terms" minOccurs="0" maxOccurs="1"/>
        </xsd:sequence>
      </xsd:complexType>
    </xsd:element>
    <xsd:element name="BDUKNetworkTaxHTField0" ma:index="21" ma:taxonomy="true" ma:internalName="BDUKNetworkTaxHTField0" ma:taxonomyFieldName="BDUKNetwork" ma:displayName="Network" ma:default="3;#BURN|a8b8bcf0-f1ca-4fad-8f2c-bb4044b2b716" ma:fieldId="{221e7166-d060-433e-b594-d3e1cf2933bf}" ma:sspId="c5ef27d5-9a05-4151-9637-16689f020b8e" ma:termSetId="8a9a026d-da9d-469f-a125-e733bcdceaa5" ma:anchorId="00000000-0000-0000-0000-000000000000" ma:open="false" ma:isKeyword="false">
      <xsd:complexType>
        <xsd:sequence>
          <xsd:element ref="pc:Terms" minOccurs="0" maxOccurs="1"/>
        </xsd:sequence>
      </xsd:complexType>
    </xsd:element>
    <xsd:element name="BDUKProgrammeTaxHTField0" ma:index="23" nillable="true" ma:taxonomy="true" ma:internalName="BDUKProgrammeTaxHTField0" ma:taxonomyFieldName="BDUKProgramme" ma:displayName="Programme" ma:default="4;#Advanced Programmes|5f9131a5-acf8-4370-b852-06a1a2746938" ma:fieldId="{f96d97df-6ed5-44be-81b1-80de1cb1ec13}" ma:sspId="c5ef27d5-9a05-4151-9637-16689f020b8e" ma:termSetId="8be629b5-8610-4fb1-b891-b02fdb15d838" ma:anchorId="00000000-0000-0000-0000-000000000000" ma:open="false" ma:isKeyword="false">
      <xsd:complexType>
        <xsd:sequence>
          <xsd:element ref="pc:Terms" minOccurs="0" maxOccurs="1"/>
        </xsd:sequence>
      </xsd:complexType>
    </xsd:element>
    <xsd:element name="BDUKFunctionTaxHTField0" ma:index="25" nillable="true" ma:taxonomy="true" ma:internalName="BDUKFunctionTaxHTField0" ma:taxonomyFieldName="BDUKFunction" ma:displayName="Function" ma:default="5;#IT|f967e952-1140-446c-af6b-7e69343ccb2d" ma:fieldId="{b91252e3-133b-4bcb-9a7e-ae49c8ad5d53}" ma:sspId="c5ef27d5-9a05-4151-9637-16689f020b8e" ma:termSetId="3d95498f-444b-4a7c-9117-462f390beeeb" ma:anchorId="00000000-0000-0000-0000-000000000000" ma:open="false" ma:isKeyword="false">
      <xsd:complexType>
        <xsd:sequence>
          <xsd:element ref="pc:Terms" minOccurs="0" maxOccurs="1"/>
        </xsd:sequence>
      </xsd:complexType>
    </xsd:element>
    <xsd:element name="BDUKCommunityTaxHTField0" ma:index="27" nillable="true" ma:taxonomy="true" ma:internalName="BDUKCommunityTaxHTField0" ma:taxonomyFieldName="BDUKCommunity" ma:displayName="Community" ma:default="" ma:fieldId="{6878e63e-a980-4c13-85bc-b13a7c4f368d}" ma:sspId="c5ef27d5-9a05-4151-9637-16689f020b8e" ma:termSetId="c9ec6586-185c-4355-99fd-ab0c2e4993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D7CCD-ABB1-4883-A8CD-AAB6B0035C6C}">
  <ds:schemaRefs>
    <ds:schemaRef ds:uri="397bf5a5-137b-4d17-852e-1fb70e6763e5"/>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20fe38e-5865-4d69-8b24-59d4075a4f41"/>
    <ds:schemaRef ds:uri="http://www.w3.org/XML/1998/namespace"/>
    <ds:schemaRef ds:uri="http://purl.org/dc/terms/"/>
  </ds:schemaRefs>
</ds:datastoreItem>
</file>

<file path=customXml/itemProps2.xml><?xml version="1.0" encoding="utf-8"?>
<ds:datastoreItem xmlns:ds="http://schemas.openxmlformats.org/officeDocument/2006/customXml" ds:itemID="{3F229543-B1BB-4AA0-BED9-BEEE978C9E66}">
  <ds:schemaRefs>
    <ds:schemaRef ds:uri="http://schemas.microsoft.com/sharepoint/v3/contenttype/forms"/>
  </ds:schemaRefs>
</ds:datastoreItem>
</file>

<file path=customXml/itemProps3.xml><?xml version="1.0" encoding="utf-8"?>
<ds:datastoreItem xmlns:ds="http://schemas.openxmlformats.org/officeDocument/2006/customXml" ds:itemID="{69DBC0CC-0682-4580-A550-F1C58F17D909}">
  <ds:schemaRefs>
    <ds:schemaRef ds:uri="http://schemas.microsoft.com/sharepoint/events"/>
  </ds:schemaRefs>
</ds:datastoreItem>
</file>

<file path=customXml/itemProps4.xml><?xml version="1.0" encoding="utf-8"?>
<ds:datastoreItem xmlns:ds="http://schemas.openxmlformats.org/officeDocument/2006/customXml" ds:itemID="{9DFAB746-30AD-44F1-8ABC-53C068C14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bf5a5-137b-4d17-852e-1fb70e6763e5"/>
    <ds:schemaRef ds:uri="720fe38e-5865-4d69-8b24-59d4075a4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Internal Presentation</Template>
  <TotalTime>6565</TotalTime>
  <Words>381</Words>
  <Application>Microsoft Office PowerPoint</Application>
  <PresentationFormat>Custom</PresentationFormat>
  <Paragraphs>104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Charities and support groups Sheena Vernon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Boeing Defence UK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Services Organisation Cascade</dc:title>
  <dc:subject>BDUK PPT Template</dc:subject>
  <dc:creator>Swaine, Jeanine</dc:creator>
  <cp:keywords>BDUK PPT Template</cp:keywords>
  <dc:description>Artist: Paul Deloney
RMS#: 280299
Date: 4/23/15</dc:description>
  <cp:lastModifiedBy>Vernon, Sheena</cp:lastModifiedBy>
  <cp:revision>404</cp:revision>
  <dcterms:created xsi:type="dcterms:W3CDTF">2015-05-20T13:15:07Z</dcterms:created>
  <dcterms:modified xsi:type="dcterms:W3CDTF">2019-01-17T18:31:35Z</dcterms:modified>
  <cp:category>PPT Template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0x0101003F2025282A48E241B14B3F8E09A81CD8</vt:lpwstr>
  </property>
  <property fmtid="{D5CDD505-2E9C-101B-9397-08002B2CF9AE}" pid="3" name="TaxKeyword">
    <vt:lpwstr>30;#BDUK PPT Template|a22c132f-f2f3-49bb-8aae-8158ac81d47e</vt:lpwstr>
  </property>
  <property fmtid="{D5CDD505-2E9C-101B-9397-08002B2CF9AE}" pid="4" name="TaxCatchAll">
    <vt:lpwstr>18;#Human Resources|efd697f0-1494-4a7a-b936-1b8cc789599a;#13;#SCIS|547177e7-85fb-4d08-8e1a-decfae466c09;#32;#Communications|46cd6d51-cd55-44c9-b7f4-7c743c358b34;#30;#BDUK PPT Template;#3;#BURN|a8b8bcf0-f1ca-4fad-8f2c-bb4044b2b716;#2;#Boeing Proprietary|f7</vt:lpwstr>
  </property>
  <property fmtid="{D5CDD505-2E9C-101B-9397-08002B2CF9AE}" pid="5" name="_dlc_DocIdItemGuid">
    <vt:lpwstr>46fcf7ae-b7a9-477a-b1a8-199591c01687</vt:lpwstr>
  </property>
  <property fmtid="{D5CDD505-2E9C-101B-9397-08002B2CF9AE}" pid="6" name="BDUKRecordCategory">
    <vt:lpwstr>18;#Human Resources|efd697f0-1494-4a7a-b936-1b8cc789599a</vt:lpwstr>
  </property>
  <property fmtid="{D5CDD505-2E9C-101B-9397-08002B2CF9AE}" pid="7" name="BDUKNetwork">
    <vt:lpwstr>3;#BURN|a8b8bcf0-f1ca-4fad-8f2c-bb4044b2b716</vt:lpwstr>
  </property>
  <property fmtid="{D5CDD505-2E9C-101B-9397-08002B2CF9AE}" pid="8" name="BDUKProgramme">
    <vt:lpwstr>13;#SCIS|547177e7-85fb-4d08-8e1a-decfae466c09</vt:lpwstr>
  </property>
  <property fmtid="{D5CDD505-2E9C-101B-9397-08002B2CF9AE}" pid="9" name="BDUKContentOwner">
    <vt:lpwstr>1;#Content Owner|14a2a2e5-e29d-4951-8481-65a2e15717c4</vt:lpwstr>
  </property>
  <property fmtid="{D5CDD505-2E9C-101B-9397-08002B2CF9AE}" pid="10" name="BDUKCompanyMarking">
    <vt:lpwstr>2;#Boeing Proprietary|f7e81a2f-2640-4d70-b4ae-a056060f871c</vt:lpwstr>
  </property>
  <property fmtid="{D5CDD505-2E9C-101B-9397-08002B2CF9AE}" pid="11" name="BDUKFunction">
    <vt:lpwstr>32;#Communications|46cd6d51-cd55-44c9-b7f4-7c743c358b34</vt:lpwstr>
  </property>
  <property fmtid="{D5CDD505-2E9C-101B-9397-08002B2CF9AE}" pid="12" name="BDUKContentContact">
    <vt:lpwstr>1;#Content Owner|14a2a2e5-e29d-4951-8481-65a2e15717c4</vt:lpwstr>
  </property>
  <property fmtid="{D5CDD505-2E9C-101B-9397-08002B2CF9AE}" pid="13" name="BDUKCommunity">
    <vt:lpwstr/>
  </property>
</Properties>
</file>